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4" r:id="rId6"/>
    <p:sldId id="260" r:id="rId7"/>
    <p:sldId id="261" r:id="rId8"/>
    <p:sldId id="262" r:id="rId9"/>
    <p:sldId id="263" r:id="rId10"/>
    <p:sldId id="265" r:id="rId11"/>
    <p:sldId id="266" r:id="rId12"/>
    <p:sldId id="267" r:id="rId13"/>
    <p:sldId id="268" r:id="rId14"/>
  </p:sldIdLst>
  <p:sldSz cx="10080625"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011" autoAdjust="0"/>
  </p:normalViewPr>
  <p:slideViewPr>
    <p:cSldViewPr>
      <p:cViewPr>
        <p:scale>
          <a:sx n="60" d="100"/>
          <a:sy n="60" d="100"/>
        </p:scale>
        <p:origin x="-1398" y="-168"/>
      </p:cViewPr>
      <p:guideLst>
        <p:guide orient="horz" pos="2160"/>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063DE-03DB-4347-8505-1AB79DF5882B}" type="datetimeFigureOut">
              <a:rPr lang="fr-FR" smtClean="0"/>
              <a:t>09/10/2018</a:t>
            </a:fld>
            <a:endParaRPr lang="en-US"/>
          </a:p>
        </p:txBody>
      </p:sp>
      <p:sp>
        <p:nvSpPr>
          <p:cNvPr id="4" name="Espace réservé de l'image des diapositives 3"/>
          <p:cNvSpPr>
            <a:spLocks noGrp="1" noRot="1" noChangeAspect="1"/>
          </p:cNvSpPr>
          <p:nvPr>
            <p:ph type="sldImg" idx="2"/>
          </p:nvPr>
        </p:nvSpPr>
        <p:spPr>
          <a:xfrm>
            <a:off x="909638" y="685800"/>
            <a:ext cx="50387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A82E5A-9441-4626-AFAC-E2B8FD022B0C}" type="slidenum">
              <a:rPr lang="en-US" smtClean="0"/>
              <a:t>‹N°›</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6047" y="2130426"/>
            <a:ext cx="8568531"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512094" y="3886200"/>
            <a:ext cx="705643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E07AF541-0ACB-43CD-AE3F-F7818D04C072}" type="datetime1">
              <a:rPr lang="fr-FR" smtClean="0"/>
              <a:t>09/10/2018</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7F5F5702-F588-44AA-82D7-B0C7262D6129}" type="datetime1">
              <a:rPr lang="fr-FR" smtClean="0"/>
              <a:t>09/10/2018</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308453" y="274639"/>
            <a:ext cx="2268141"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504031" y="274639"/>
            <a:ext cx="6636411"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0F2739C0-8F47-4042-B77D-963BB1E91FF2}" type="datetime1">
              <a:rPr lang="fr-FR" smtClean="0"/>
              <a:t>09/10/2018</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79266FDB-CEE6-45DA-B0D9-A3EFCE515030}" type="datetime1">
              <a:rPr lang="fr-FR" smtClean="0"/>
              <a:t>09/10/2018</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300" y="4406901"/>
            <a:ext cx="8568531"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96300" y="2906713"/>
            <a:ext cx="856853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199E4DE-B061-4DAC-ACE3-1A239D8FF811}" type="datetime1">
              <a:rPr lang="fr-FR" smtClean="0"/>
              <a:t>09/10/2018</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504031" y="1600201"/>
            <a:ext cx="44522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5124318" y="1600201"/>
            <a:ext cx="4452276"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7B4E79D6-B6BD-4845-A224-FAAE1C6DBF86}" type="datetime1">
              <a:rPr lang="fr-FR" smtClean="0"/>
              <a:t>09/10/2018</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04031" y="1535113"/>
            <a:ext cx="445402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04031" y="2174875"/>
            <a:ext cx="445402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5120818" y="1535113"/>
            <a:ext cx="445577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120818" y="2174875"/>
            <a:ext cx="44557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6421F471-0AE1-4C5E-B584-595208CFF135}" type="datetime1">
              <a:rPr lang="fr-FR" smtClean="0"/>
              <a:t>09/10/2018</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033D1439-E41E-4B8A-99C1-7BA1C00556B0}" type="datetime1">
              <a:rPr lang="fr-FR" smtClean="0"/>
              <a:t>09/10/2018</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070C797-1F5F-4E1F-89F6-CA05A6A4D675}" type="datetime1">
              <a:rPr lang="fr-FR" smtClean="0"/>
              <a:t>09/10/2018</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032" y="273050"/>
            <a:ext cx="3316456"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941245" y="273051"/>
            <a:ext cx="563534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504032" y="1435101"/>
            <a:ext cx="331645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3979EE0-C772-45E9-AFB0-E135F96E3D00}" type="datetime1">
              <a:rPr lang="fr-FR" smtClean="0"/>
              <a:t>09/10/2018</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5873" y="4800600"/>
            <a:ext cx="6048375"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975873" y="612775"/>
            <a:ext cx="60483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975873" y="5367338"/>
            <a:ext cx="60483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4E465E-45B2-41E1-9077-A8E9E7488995}" type="datetime1">
              <a:rPr lang="fr-FR" smtClean="0"/>
              <a:t>09/10/2018</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6830A35F-2641-4FBA-92C1-7944B32334CF}"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04031" y="274638"/>
            <a:ext cx="9072563"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504031" y="1600201"/>
            <a:ext cx="9072563"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504031" y="6356351"/>
            <a:ext cx="235214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6D1DB-AFC5-4D27-BFA9-CE6D29FA4370}" type="datetime1">
              <a:rPr lang="fr-FR" smtClean="0"/>
              <a:t>09/10/2018</a:t>
            </a:fld>
            <a:endParaRPr lang="en-US"/>
          </a:p>
        </p:txBody>
      </p:sp>
      <p:sp>
        <p:nvSpPr>
          <p:cNvPr id="5" name="Espace réservé du pied de page 4"/>
          <p:cNvSpPr>
            <a:spLocks noGrp="1"/>
          </p:cNvSpPr>
          <p:nvPr>
            <p:ph type="ftr" sz="quarter" idx="3"/>
          </p:nvPr>
        </p:nvSpPr>
        <p:spPr>
          <a:xfrm>
            <a:off x="3444214" y="6356351"/>
            <a:ext cx="319219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7224448" y="6356351"/>
            <a:ext cx="235214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30A35F-2641-4FBA-92C1-7944B32334CF}"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2594" y="428604"/>
            <a:ext cx="8568531" cy="1470025"/>
          </a:xfrm>
        </p:spPr>
        <p:txBody>
          <a:bodyPr>
            <a:normAutofit fontScale="90000"/>
          </a:bodyPr>
          <a:lstStyle/>
          <a:p>
            <a:r>
              <a:rPr lang="fr-FR" b="1" dirty="0"/>
              <a:t>Note méthodologique de démarrage</a:t>
            </a:r>
            <a:r>
              <a:rPr lang="fr-FR" dirty="0"/>
              <a:t/>
            </a:r>
            <a:br>
              <a:rPr lang="fr-FR" dirty="0"/>
            </a:br>
            <a:endParaRPr lang="en-US" dirty="0"/>
          </a:p>
        </p:txBody>
      </p:sp>
      <p:sp>
        <p:nvSpPr>
          <p:cNvPr id="3" name="Sous-titre 2"/>
          <p:cNvSpPr>
            <a:spLocks noGrp="1"/>
          </p:cNvSpPr>
          <p:nvPr>
            <p:ph type="subTitle" idx="1"/>
          </p:nvPr>
        </p:nvSpPr>
        <p:spPr>
          <a:xfrm>
            <a:off x="0" y="3643314"/>
            <a:ext cx="10080625" cy="1752600"/>
          </a:xfrm>
        </p:spPr>
        <p:txBody>
          <a:bodyPr>
            <a:normAutofit/>
          </a:bodyPr>
          <a:lstStyle/>
          <a:p>
            <a:r>
              <a:rPr lang="fr-FR" sz="2200" b="1" dirty="0"/>
              <a:t>Etude de Faisabilité dans le cadre du " Programme destiné </a:t>
            </a:r>
            <a:endParaRPr lang="fr-FR" sz="2200" dirty="0"/>
          </a:p>
          <a:p>
            <a:r>
              <a:rPr lang="fr-FR" sz="2200" b="1" dirty="0"/>
              <a:t>à Booster  l'Économie Locale" dans la Région du Nord du Maroc</a:t>
            </a:r>
            <a:endParaRPr lang="fr-FR" sz="2200" dirty="0"/>
          </a:p>
          <a:p>
            <a:endParaRPr lang="en-US" dirty="0"/>
          </a:p>
        </p:txBody>
      </p:sp>
      <p:sp>
        <p:nvSpPr>
          <p:cNvPr id="5" name="ZoneTexte 4"/>
          <p:cNvSpPr txBox="1"/>
          <p:nvPr/>
        </p:nvSpPr>
        <p:spPr>
          <a:xfrm>
            <a:off x="2598894" y="5657672"/>
            <a:ext cx="4646571" cy="1200329"/>
          </a:xfrm>
          <a:prstGeom prst="rect">
            <a:avLst/>
          </a:prstGeom>
          <a:noFill/>
        </p:spPr>
        <p:txBody>
          <a:bodyPr wrap="square" rtlCol="0">
            <a:spAutoFit/>
          </a:bodyPr>
          <a:lstStyle/>
          <a:p>
            <a:pPr algn="ctr"/>
            <a:r>
              <a:rPr lang="fr-FR" b="1" dirty="0"/>
              <a:t>AREP – Royaume du </a:t>
            </a:r>
            <a:r>
              <a:rPr lang="fr-FR" b="1" dirty="0" smtClean="0"/>
              <a:t>Maroc</a:t>
            </a:r>
            <a:endParaRPr lang="fr-FR" dirty="0"/>
          </a:p>
          <a:p>
            <a:pPr algn="ctr"/>
            <a:endParaRPr lang="fr-FR" dirty="0"/>
          </a:p>
          <a:p>
            <a:pPr algn="ctr"/>
            <a:r>
              <a:rPr lang="fr-FR" i="1" dirty="0"/>
              <a:t>Samir BELRHANDORIA, 11 Octobre 2018</a:t>
            </a:r>
            <a:endParaRPr lang="fr-FR" dirty="0"/>
          </a:p>
          <a:p>
            <a:endParaRPr lang="en-US" dirty="0"/>
          </a:p>
        </p:txBody>
      </p:sp>
      <p:sp>
        <p:nvSpPr>
          <p:cNvPr id="6" name="Espace réservé du numéro de diapositive 5"/>
          <p:cNvSpPr>
            <a:spLocks noGrp="1"/>
          </p:cNvSpPr>
          <p:nvPr>
            <p:ph type="sldNum" sz="quarter" idx="12"/>
          </p:nvPr>
        </p:nvSpPr>
        <p:spPr/>
        <p:txBody>
          <a:bodyPr/>
          <a:lstStyle/>
          <a:p>
            <a:fld id="{6830A35F-2641-4FBA-92C1-7944B32334CF}" type="slidenum">
              <a:rPr lang="en-US" smtClean="0"/>
              <a:t>1</a:t>
            </a:fld>
            <a:endParaRPr lang="en-US"/>
          </a:p>
        </p:txBody>
      </p:sp>
      <p:pic>
        <p:nvPicPr>
          <p:cNvPr id="21509" name="Picture 5"/>
          <p:cNvPicPr>
            <a:picLocks noChangeAspect="1" noChangeArrowheads="1"/>
          </p:cNvPicPr>
          <p:nvPr/>
        </p:nvPicPr>
        <p:blipFill>
          <a:blip r:embed="rId2"/>
          <a:srcRect/>
          <a:stretch>
            <a:fillRect/>
          </a:stretch>
        </p:blipFill>
        <p:spPr bwMode="auto">
          <a:xfrm>
            <a:off x="896908" y="1857364"/>
            <a:ext cx="8435975" cy="15652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842" y="285736"/>
            <a:ext cx="9072563" cy="1143000"/>
          </a:xfrm>
        </p:spPr>
        <p:txBody>
          <a:bodyPr>
            <a:normAutofit/>
          </a:bodyPr>
          <a:lstStyle/>
          <a:p>
            <a:r>
              <a:rPr lang="fr-FR" sz="2400" b="1" dirty="0">
                <a:latin typeface="Georgia" pitchFamily="18" charset="0"/>
              </a:rPr>
              <a:t>CV du Consultant</a:t>
            </a:r>
            <a:endParaRPr lang="en-US" sz="2400" b="1" dirty="0">
              <a:latin typeface="Georgia" pitchFamily="18" charset="0"/>
            </a:endParaRPr>
          </a:p>
        </p:txBody>
      </p:sp>
      <p:sp>
        <p:nvSpPr>
          <p:cNvPr id="3" name="Espace réservé du contenu 2"/>
          <p:cNvSpPr>
            <a:spLocks noGrp="1"/>
          </p:cNvSpPr>
          <p:nvPr>
            <p:ph idx="1"/>
          </p:nvPr>
        </p:nvSpPr>
        <p:spPr>
          <a:xfrm>
            <a:off x="468280" y="1571612"/>
            <a:ext cx="9576594" cy="4972071"/>
          </a:xfrm>
        </p:spPr>
        <p:txBody>
          <a:bodyPr>
            <a:normAutofit fontScale="40000" lnSpcReduction="20000"/>
          </a:bodyPr>
          <a:lstStyle/>
          <a:p>
            <a:pPr>
              <a:lnSpc>
                <a:spcPct val="120000"/>
              </a:lnSpc>
              <a:buNone/>
            </a:pPr>
            <a:r>
              <a:rPr lang="en-US" b="1" dirty="0" err="1"/>
              <a:t>Samir</a:t>
            </a:r>
            <a:r>
              <a:rPr lang="en-US" b="1" dirty="0"/>
              <a:t> BELRHANDORIA</a:t>
            </a:r>
            <a:endParaRPr lang="fr-FR" dirty="0"/>
          </a:p>
          <a:p>
            <a:pPr>
              <a:lnSpc>
                <a:spcPct val="120000"/>
              </a:lnSpc>
              <a:buNone/>
            </a:pPr>
            <a:r>
              <a:rPr lang="en-US" dirty="0"/>
              <a:t>Mobile  212 (0) 661 35 25 62</a:t>
            </a:r>
            <a:endParaRPr lang="fr-FR" dirty="0"/>
          </a:p>
          <a:p>
            <a:pPr>
              <a:lnSpc>
                <a:spcPct val="120000"/>
              </a:lnSpc>
              <a:buNone/>
            </a:pPr>
            <a:r>
              <a:rPr lang="it-IT" dirty="0"/>
              <a:t>e-mail: samir.belrhandoria@gmail.com</a:t>
            </a:r>
            <a:endParaRPr lang="fr-FR" dirty="0"/>
          </a:p>
          <a:p>
            <a:pPr>
              <a:lnSpc>
                <a:spcPct val="120000"/>
              </a:lnSpc>
              <a:buNone/>
            </a:pPr>
            <a:r>
              <a:rPr lang="en-US" dirty="0"/>
              <a:t>42 years. Married. 2 </a:t>
            </a:r>
            <a:r>
              <a:rPr lang="en-US" dirty="0" smtClean="0"/>
              <a:t>children</a:t>
            </a:r>
          </a:p>
          <a:p>
            <a:pPr>
              <a:lnSpc>
                <a:spcPct val="120000"/>
              </a:lnSpc>
              <a:buNone/>
            </a:pPr>
            <a:endParaRPr lang="fr-FR" dirty="0"/>
          </a:p>
          <a:p>
            <a:pPr>
              <a:lnSpc>
                <a:spcPct val="120000"/>
              </a:lnSpc>
              <a:buNone/>
            </a:pPr>
            <a:r>
              <a:rPr lang="en-US" b="1" dirty="0" smtClean="0"/>
              <a:t>Background</a:t>
            </a:r>
          </a:p>
          <a:p>
            <a:pPr>
              <a:lnSpc>
                <a:spcPct val="120000"/>
              </a:lnSpc>
              <a:buNone/>
            </a:pPr>
            <a:endParaRPr lang="fr-FR" dirty="0"/>
          </a:p>
          <a:p>
            <a:pPr>
              <a:lnSpc>
                <a:spcPct val="120000"/>
              </a:lnSpc>
              <a:buFont typeface="Wingdings" pitchFamily="2" charset="2"/>
              <a:buChar char="ü"/>
            </a:pPr>
            <a:r>
              <a:rPr lang="en-US" b="1" dirty="0" smtClean="0"/>
              <a:t>1995/1998                  MBA </a:t>
            </a:r>
            <a:r>
              <a:rPr lang="en-US" b="1" dirty="0"/>
              <a:t>from GEM Business School (Grenoble-France)</a:t>
            </a:r>
            <a:endParaRPr lang="fr-FR" dirty="0"/>
          </a:p>
          <a:p>
            <a:pPr marL="1798638" indent="0">
              <a:lnSpc>
                <a:spcPct val="120000"/>
              </a:lnSpc>
              <a:buNone/>
            </a:pPr>
            <a:r>
              <a:rPr lang="en-US" dirty="0" smtClean="0"/>
              <a:t>Major</a:t>
            </a:r>
            <a:r>
              <a:rPr lang="en-US" dirty="0"/>
              <a:t>: Corporate Finance</a:t>
            </a:r>
            <a:endParaRPr lang="fr-FR" dirty="0"/>
          </a:p>
          <a:p>
            <a:pPr marL="1798638" indent="0">
              <a:lnSpc>
                <a:spcPct val="120000"/>
              </a:lnSpc>
              <a:buNone/>
            </a:pPr>
            <a:r>
              <a:rPr lang="en-US" dirty="0" smtClean="0"/>
              <a:t>Other </a:t>
            </a:r>
            <a:r>
              <a:rPr lang="en-US" dirty="0"/>
              <a:t>fields: Accounting, Management, Strategy, Marketing </a:t>
            </a:r>
            <a:endParaRPr lang="en-US" dirty="0" smtClean="0"/>
          </a:p>
          <a:p>
            <a:pPr>
              <a:lnSpc>
                <a:spcPct val="120000"/>
              </a:lnSpc>
              <a:buNone/>
            </a:pPr>
            <a:endParaRPr lang="fr-FR" dirty="0"/>
          </a:p>
          <a:p>
            <a:pPr>
              <a:lnSpc>
                <a:spcPct val="120000"/>
              </a:lnSpc>
              <a:buFont typeface="Wingdings" pitchFamily="2" charset="2"/>
              <a:buChar char="ü"/>
            </a:pPr>
            <a:r>
              <a:rPr lang="en-US" b="1" dirty="0"/>
              <a:t>1993/1995</a:t>
            </a:r>
            <a:r>
              <a:rPr lang="en-US" dirty="0"/>
              <a:t>	</a:t>
            </a:r>
            <a:r>
              <a:rPr lang="en-US" b="1" dirty="0" smtClean="0"/>
              <a:t>Preparatory </a:t>
            </a:r>
            <a:r>
              <a:rPr lang="en-US" b="1" dirty="0"/>
              <a:t>School for French Business Schools (Paris)</a:t>
            </a:r>
            <a:endParaRPr lang="fr-FR" dirty="0"/>
          </a:p>
          <a:p>
            <a:pPr>
              <a:lnSpc>
                <a:spcPct val="120000"/>
              </a:lnSpc>
              <a:buFont typeface="Wingdings" pitchFamily="2" charset="2"/>
              <a:buChar char="ü"/>
            </a:pPr>
            <a:r>
              <a:rPr lang="en-US" b="1" dirty="0"/>
              <a:t>1993	</a:t>
            </a:r>
            <a:r>
              <a:rPr lang="en-US" b="1" dirty="0" smtClean="0"/>
              <a:t>                        French </a:t>
            </a:r>
            <a:r>
              <a:rPr lang="en-US" b="1" dirty="0"/>
              <a:t>Baccalaureate in Mathematics (</a:t>
            </a:r>
            <a:r>
              <a:rPr lang="en-US" b="1" dirty="0" err="1"/>
              <a:t>Lycée</a:t>
            </a:r>
            <a:r>
              <a:rPr lang="en-US" b="1" dirty="0"/>
              <a:t> </a:t>
            </a:r>
            <a:r>
              <a:rPr lang="en-US" b="1" dirty="0" err="1"/>
              <a:t>Lyautey</a:t>
            </a:r>
            <a:r>
              <a:rPr lang="en-US" b="1" dirty="0"/>
              <a:t> / Casablanca</a:t>
            </a:r>
            <a:r>
              <a:rPr lang="en-US" b="1" dirty="0" smtClean="0"/>
              <a:t>)</a:t>
            </a:r>
          </a:p>
          <a:p>
            <a:pPr>
              <a:lnSpc>
                <a:spcPct val="120000"/>
              </a:lnSpc>
              <a:buFont typeface="Wingdings" pitchFamily="2" charset="2"/>
              <a:buChar char="ü"/>
            </a:pPr>
            <a:endParaRPr lang="fr-FR" dirty="0"/>
          </a:p>
          <a:p>
            <a:pPr lvl="0">
              <a:lnSpc>
                <a:spcPct val="120000"/>
              </a:lnSpc>
              <a:buNone/>
            </a:pPr>
            <a:r>
              <a:rPr lang="en-US" b="1" dirty="0"/>
              <a:t> </a:t>
            </a:r>
            <a:endParaRPr lang="fr-FR" dirty="0"/>
          </a:p>
          <a:p>
            <a:pPr marL="0" lvl="0" indent="0">
              <a:lnSpc>
                <a:spcPct val="120000"/>
              </a:lnSpc>
              <a:buNone/>
            </a:pPr>
            <a:r>
              <a:rPr lang="en-US" dirty="0"/>
              <a:t>18 years’ experience in the field of SME Financing, Investment Banking, Private Equity (Fund management) and </a:t>
            </a:r>
            <a:r>
              <a:rPr lang="en-US" dirty="0" smtClean="0"/>
              <a:t>Renewable Energy</a:t>
            </a:r>
            <a:r>
              <a:rPr lang="en-US" dirty="0"/>
              <a:t>. </a:t>
            </a:r>
            <a:endParaRPr lang="fr-FR" dirty="0"/>
          </a:p>
          <a:p>
            <a:pPr marL="0" lvl="0" indent="0">
              <a:lnSpc>
                <a:spcPct val="120000"/>
              </a:lnSpc>
              <a:buNone/>
            </a:pPr>
            <a:r>
              <a:rPr lang="en-US" dirty="0" smtClean="0"/>
              <a:t>Proven </a:t>
            </a:r>
            <a:r>
              <a:rPr lang="en-US" dirty="0"/>
              <a:t>Track Record as Consultant / MD of DEVFIN a pan African investment bank (structured finance, project finance, M&amp;A, development and consulting for institutional players and SMEs) </a:t>
            </a:r>
            <a:endParaRPr lang="fr-FR" dirty="0"/>
          </a:p>
          <a:p>
            <a:pPr>
              <a:lnSpc>
                <a:spcPct val="120000"/>
              </a:lnSpc>
            </a:pPr>
            <a:endParaRPr lang="fr-FR" dirty="0"/>
          </a:p>
          <a:p>
            <a:pPr marL="0" indent="0">
              <a:lnSpc>
                <a:spcPct val="120000"/>
              </a:lnSpc>
              <a:buNone/>
            </a:pPr>
            <a:r>
              <a:rPr lang="en-US" dirty="0"/>
              <a:t>Member of “</a:t>
            </a:r>
            <a:r>
              <a:rPr lang="en-US" dirty="0" err="1"/>
              <a:t>Comission</a:t>
            </a:r>
            <a:r>
              <a:rPr lang="en-US" dirty="0"/>
              <a:t> </a:t>
            </a:r>
            <a:r>
              <a:rPr lang="en-US" dirty="0" err="1"/>
              <a:t>Dynamique</a:t>
            </a:r>
            <a:r>
              <a:rPr lang="en-US" dirty="0"/>
              <a:t> </a:t>
            </a:r>
            <a:r>
              <a:rPr lang="en-US" dirty="0" err="1"/>
              <a:t>Régionale</a:t>
            </a:r>
            <a:r>
              <a:rPr lang="en-US" dirty="0"/>
              <a:t>” of the Moroccan Business Board (CGEM). Commission </a:t>
            </a:r>
            <a:r>
              <a:rPr lang="en-US" dirty="0" err="1"/>
              <a:t>Dynamique</a:t>
            </a:r>
            <a:r>
              <a:rPr lang="en-US" dirty="0"/>
              <a:t> </a:t>
            </a:r>
            <a:r>
              <a:rPr lang="en-US" dirty="0" err="1"/>
              <a:t>Régionale</a:t>
            </a:r>
            <a:r>
              <a:rPr lang="en-US" dirty="0"/>
              <a:t> is handling all private sector projects dedicated for the Moroccan Regions.</a:t>
            </a:r>
            <a:endParaRPr lang="fr-FR" dirty="0"/>
          </a:p>
          <a:p>
            <a:pPr>
              <a:lnSpc>
                <a:spcPct val="120000"/>
              </a:lnSpc>
              <a:buNone/>
            </a:pPr>
            <a:endParaRPr lang="fr-FR" dirty="0"/>
          </a:p>
          <a:p>
            <a:endParaRPr lang="en-US" dirty="0"/>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10</a:t>
            </a:fld>
            <a:endParaRPr lang="en-US"/>
          </a:p>
        </p:txBody>
      </p:sp>
      <p:sp>
        <p:nvSpPr>
          <p:cNvPr id="5" name="ZoneTexte 4"/>
          <p:cNvSpPr txBox="1"/>
          <p:nvPr/>
        </p:nvSpPr>
        <p:spPr>
          <a:xfrm>
            <a:off x="3254362" y="0"/>
            <a:ext cx="3429024" cy="461665"/>
          </a:xfrm>
          <a:prstGeom prst="rect">
            <a:avLst/>
          </a:prstGeom>
          <a:noFill/>
        </p:spPr>
        <p:txBody>
          <a:bodyPr wrap="square" rtlCol="0">
            <a:spAutoFit/>
          </a:bodyPr>
          <a:lstStyle/>
          <a:p>
            <a:pPr algn="ctr"/>
            <a:r>
              <a:rPr lang="fr-FR" sz="2400" b="1" i="1" dirty="0" smtClean="0">
                <a:latin typeface="Georgia" pitchFamily="18" charset="0"/>
                <a:ea typeface="+mj-ea"/>
                <a:cs typeface="+mj-cs"/>
              </a:rPr>
              <a:t>Annexe</a:t>
            </a:r>
            <a:endParaRPr lang="fr-FR" sz="2400" b="1" i="1" dirty="0">
              <a:latin typeface="Georgia" pitchFamily="18" charset="0"/>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3967" y="428604"/>
            <a:ext cx="9826658" cy="6429396"/>
          </a:xfrm>
        </p:spPr>
        <p:txBody>
          <a:bodyPr>
            <a:normAutofit fontScale="32500" lnSpcReduction="20000"/>
          </a:bodyPr>
          <a:lstStyle/>
          <a:p>
            <a:pPr>
              <a:lnSpc>
                <a:spcPct val="120000"/>
              </a:lnSpc>
              <a:buNone/>
            </a:pPr>
            <a:r>
              <a:rPr lang="en-US" sz="4300" b="1" i="1" dirty="0"/>
              <a:t>SMEs financing track </a:t>
            </a:r>
            <a:r>
              <a:rPr lang="en-US" sz="4300" b="1" i="1" dirty="0" smtClean="0"/>
              <a:t>record</a:t>
            </a:r>
            <a:endParaRPr lang="fr-FR" sz="4300" b="1" i="1" dirty="0" smtClean="0"/>
          </a:p>
          <a:p>
            <a:pPr>
              <a:lnSpc>
                <a:spcPct val="120000"/>
              </a:lnSpc>
            </a:pPr>
            <a:endParaRPr lang="fr-FR" sz="3700" dirty="0"/>
          </a:p>
          <a:p>
            <a:pPr algn="just">
              <a:lnSpc>
                <a:spcPct val="120000"/>
              </a:lnSpc>
              <a:buBlip>
                <a:blip r:embed="rId2"/>
              </a:buBlip>
            </a:pPr>
            <a:r>
              <a:rPr lang="en-US" sz="3700" dirty="0"/>
              <a:t>Advisory for the </a:t>
            </a:r>
            <a:r>
              <a:rPr lang="en-US" sz="3700" cap="all" dirty="0"/>
              <a:t>Gazelles Al </a:t>
            </a:r>
            <a:r>
              <a:rPr lang="en-US" sz="3700" cap="all" dirty="0" err="1"/>
              <a:t>Maghrib</a:t>
            </a:r>
            <a:r>
              <a:rPr lang="en-US" sz="3700" dirty="0"/>
              <a:t> program designed with the Middle East Partnership Initiative for Moroccan startups (development, funding, restructuring etc..):</a:t>
            </a:r>
            <a:endParaRPr lang="fr-FR" sz="3700" dirty="0"/>
          </a:p>
          <a:p>
            <a:pPr lvl="0" algn="just">
              <a:lnSpc>
                <a:spcPct val="120000"/>
              </a:lnSpc>
            </a:pPr>
            <a:endParaRPr lang="en-US" sz="3700" dirty="0" smtClean="0"/>
          </a:p>
          <a:p>
            <a:pPr marL="538163" lvl="0" indent="-177800" algn="just">
              <a:lnSpc>
                <a:spcPct val="120000"/>
              </a:lnSpc>
            </a:pPr>
            <a:r>
              <a:rPr lang="en-US" sz="3700" dirty="0" smtClean="0"/>
              <a:t>Advisory </a:t>
            </a:r>
            <a:r>
              <a:rPr lang="en-US" sz="3700" dirty="0"/>
              <a:t>for </a:t>
            </a:r>
            <a:r>
              <a:rPr lang="en-US" sz="3700" cap="all" dirty="0" err="1"/>
              <a:t>Kilimandjaro</a:t>
            </a:r>
            <a:r>
              <a:rPr lang="en-US" sz="3700" dirty="0"/>
              <a:t> (eco-recycling business, 20m MAD turnover) regarding a financial restructuring , financing &amp; fundraising</a:t>
            </a:r>
            <a:endParaRPr lang="fr-FR" sz="3700" dirty="0"/>
          </a:p>
          <a:p>
            <a:pPr marL="538163" lvl="0" indent="-177800" algn="just">
              <a:lnSpc>
                <a:spcPct val="120000"/>
              </a:lnSpc>
            </a:pPr>
            <a:r>
              <a:rPr lang="en-US" sz="3700" dirty="0"/>
              <a:t>Advisory for </a:t>
            </a:r>
            <a:r>
              <a:rPr lang="en-US" sz="3700" cap="all" dirty="0" err="1"/>
              <a:t>Manageo</a:t>
            </a:r>
            <a:r>
              <a:rPr lang="en-US" sz="3700" dirty="0"/>
              <a:t> (e-services to SMEs, 2m MAD turnover) regarding financing &amp; fundraising</a:t>
            </a:r>
            <a:endParaRPr lang="fr-FR" sz="3700" dirty="0"/>
          </a:p>
          <a:p>
            <a:pPr marL="538163" lvl="0" indent="-177800" algn="just">
              <a:lnSpc>
                <a:spcPct val="120000"/>
              </a:lnSpc>
            </a:pPr>
            <a:r>
              <a:rPr lang="en-US" sz="3700" dirty="0"/>
              <a:t>Advisory to H-Pay a payment project led by </a:t>
            </a:r>
            <a:r>
              <a:rPr lang="en-US" sz="3700" dirty="0" err="1"/>
              <a:t>Hmizate</a:t>
            </a:r>
            <a:r>
              <a:rPr lang="en-US" sz="3700" dirty="0"/>
              <a:t> for financing &amp; fundraising</a:t>
            </a:r>
            <a:endParaRPr lang="fr-FR" sz="3700" dirty="0"/>
          </a:p>
          <a:p>
            <a:pPr marL="538163" lvl="0" indent="-177800" algn="just">
              <a:lnSpc>
                <a:spcPct val="120000"/>
              </a:lnSpc>
            </a:pPr>
            <a:r>
              <a:rPr lang="en-US" sz="3700" dirty="0"/>
              <a:t>Advisory for MAZMA (e-commerce platform, 1m  MAD turnover) regarding financing &amp; fundraising</a:t>
            </a:r>
            <a:endParaRPr lang="fr-FR" sz="3700" dirty="0"/>
          </a:p>
          <a:p>
            <a:pPr algn="just">
              <a:lnSpc>
                <a:spcPct val="120000"/>
              </a:lnSpc>
              <a:buNone/>
            </a:pPr>
            <a:r>
              <a:rPr lang="en-US" sz="3700" dirty="0"/>
              <a:t> </a:t>
            </a:r>
            <a:endParaRPr lang="fr-FR" sz="3700" dirty="0"/>
          </a:p>
          <a:p>
            <a:pPr algn="just">
              <a:lnSpc>
                <a:spcPct val="120000"/>
              </a:lnSpc>
              <a:buBlip>
                <a:blip r:embed="rId2"/>
              </a:buBlip>
            </a:pPr>
            <a:r>
              <a:rPr lang="en-US" sz="3700" dirty="0"/>
              <a:t>Advisory for CGEM to design a program with ENABEL (Belgium cooperation agency) regarding the set -up of </a:t>
            </a:r>
            <a:r>
              <a:rPr lang="en-US" sz="3700" cap="all" dirty="0" err="1"/>
              <a:t>Maroc</a:t>
            </a:r>
            <a:r>
              <a:rPr lang="en-US" sz="3700" cap="all" dirty="0"/>
              <a:t> Belgium Impulse</a:t>
            </a:r>
            <a:r>
              <a:rPr lang="en-US" sz="3700" dirty="0"/>
              <a:t> project</a:t>
            </a:r>
            <a:endParaRPr lang="fr-FR" sz="3700" dirty="0"/>
          </a:p>
          <a:p>
            <a:pPr algn="just">
              <a:lnSpc>
                <a:spcPct val="120000"/>
              </a:lnSpc>
            </a:pPr>
            <a:endParaRPr lang="fr-FR" sz="3700" dirty="0"/>
          </a:p>
          <a:p>
            <a:pPr marL="539750" lvl="0" indent="-179388" algn="just">
              <a:lnSpc>
                <a:spcPct val="120000"/>
              </a:lnSpc>
            </a:pPr>
            <a:r>
              <a:rPr lang="en-US" sz="3700" dirty="0"/>
              <a:t>Design of the approach for the Identification of 30 first time individual entrepreneurs (and 10 already existing entrepreneurs) living in Belgium and willing to invest in Morocco</a:t>
            </a:r>
            <a:endParaRPr lang="fr-FR" sz="3700" dirty="0"/>
          </a:p>
          <a:p>
            <a:pPr marL="539750" lvl="0" indent="-179388" algn="just">
              <a:lnSpc>
                <a:spcPct val="120000"/>
              </a:lnSpc>
            </a:pPr>
            <a:r>
              <a:rPr lang="en-US" sz="3700" dirty="0"/>
              <a:t>Design of the concept</a:t>
            </a:r>
            <a:endParaRPr lang="fr-FR" sz="3700" dirty="0"/>
          </a:p>
          <a:p>
            <a:pPr marL="539750" lvl="0" indent="-179388" algn="just">
              <a:lnSpc>
                <a:spcPct val="120000"/>
              </a:lnSpc>
            </a:pPr>
            <a:r>
              <a:rPr lang="en-US" sz="3700" dirty="0"/>
              <a:t>Design of the services to be provided to the entrepreneurs including advisory, access to finance, training &amp; coaching programs</a:t>
            </a:r>
            <a:endParaRPr lang="fr-FR" sz="3700" dirty="0"/>
          </a:p>
          <a:p>
            <a:pPr marL="539750" lvl="0" indent="-179388" algn="just">
              <a:lnSpc>
                <a:spcPct val="120000"/>
              </a:lnSpc>
            </a:pPr>
            <a:r>
              <a:rPr lang="en-US" sz="3700" dirty="0"/>
              <a:t>Design of innovative tools such as the MBI days, a collaborative e-platform etc…</a:t>
            </a:r>
            <a:endParaRPr lang="fr-FR" sz="3700" dirty="0"/>
          </a:p>
          <a:p>
            <a:pPr marL="539750" lvl="0" indent="-179388" algn="just">
              <a:lnSpc>
                <a:spcPct val="120000"/>
              </a:lnSpc>
            </a:pPr>
            <a:r>
              <a:rPr lang="en-US" sz="3700" dirty="0"/>
              <a:t>Identification of investment/financing tools to suggest to the program (banks, MDM under CCG solutions, business angels etc…)</a:t>
            </a:r>
            <a:endParaRPr lang="fr-FR" sz="3700" dirty="0"/>
          </a:p>
          <a:p>
            <a:pPr marL="539750" lvl="0" indent="-179388" algn="just">
              <a:lnSpc>
                <a:spcPct val="120000"/>
              </a:lnSpc>
            </a:pPr>
            <a:r>
              <a:rPr lang="en-US" sz="3700" dirty="0"/>
              <a:t>Identification of potential partners</a:t>
            </a:r>
            <a:endParaRPr lang="fr-FR" sz="3700" dirty="0"/>
          </a:p>
          <a:p>
            <a:pPr algn="just">
              <a:lnSpc>
                <a:spcPct val="120000"/>
              </a:lnSpc>
              <a:buNone/>
            </a:pPr>
            <a:r>
              <a:rPr lang="en-US" sz="3700" dirty="0"/>
              <a:t> </a:t>
            </a:r>
            <a:endParaRPr lang="fr-FR" sz="3700" dirty="0"/>
          </a:p>
          <a:p>
            <a:pPr algn="just">
              <a:lnSpc>
                <a:spcPct val="120000"/>
              </a:lnSpc>
              <a:buBlip>
                <a:blip r:embed="rId2"/>
              </a:buBlip>
            </a:pPr>
            <a:r>
              <a:rPr lang="en-US" sz="3700" dirty="0"/>
              <a:t>Advisory to high growth medium size companies for strategic development projects &amp; fund raising projects including the most recent ones:</a:t>
            </a:r>
            <a:endParaRPr lang="fr-FR" sz="3700" dirty="0"/>
          </a:p>
          <a:p>
            <a:pPr algn="just">
              <a:lnSpc>
                <a:spcPct val="120000"/>
              </a:lnSpc>
              <a:buNone/>
            </a:pPr>
            <a:r>
              <a:rPr lang="en-US" sz="3700" dirty="0"/>
              <a:t> </a:t>
            </a:r>
            <a:endParaRPr lang="fr-FR" sz="3700" dirty="0"/>
          </a:p>
          <a:p>
            <a:pPr marL="539750" lvl="0" indent="-179388" algn="just">
              <a:lnSpc>
                <a:spcPct val="120000"/>
              </a:lnSpc>
            </a:pPr>
            <a:r>
              <a:rPr lang="en-US" sz="3700" cap="all" dirty="0" err="1"/>
              <a:t>Bennes</a:t>
            </a:r>
            <a:r>
              <a:rPr lang="en-US" sz="3700" cap="all" dirty="0"/>
              <a:t> </a:t>
            </a:r>
            <a:r>
              <a:rPr lang="en-US" sz="3700" cap="all" dirty="0" err="1"/>
              <a:t>Marrel</a:t>
            </a:r>
            <a:r>
              <a:rPr lang="en-US" sz="3700" cap="all" dirty="0"/>
              <a:t> </a:t>
            </a:r>
            <a:r>
              <a:rPr lang="en-US" sz="3700" cap="all" dirty="0" err="1"/>
              <a:t>Maroc</a:t>
            </a:r>
            <a:r>
              <a:rPr lang="en-US" sz="3700" cap="all" dirty="0"/>
              <a:t> </a:t>
            </a:r>
            <a:r>
              <a:rPr lang="en-US" sz="3700" dirty="0"/>
              <a:t>a 80m MAD company willing to expand in other industry segments and abroad to design a business plan for the new strategy, </a:t>
            </a:r>
            <a:endParaRPr lang="fr-FR" sz="3700" dirty="0"/>
          </a:p>
          <a:p>
            <a:pPr marL="539750" lvl="0" indent="-179388" algn="just">
              <a:lnSpc>
                <a:spcPct val="120000"/>
              </a:lnSpc>
            </a:pPr>
            <a:r>
              <a:rPr lang="en-US" sz="3700" cap="all" dirty="0" err="1"/>
              <a:t>Remorques</a:t>
            </a:r>
            <a:r>
              <a:rPr lang="en-US" sz="3700" cap="all" dirty="0"/>
              <a:t> &amp; </a:t>
            </a:r>
            <a:r>
              <a:rPr lang="en-US" sz="3700" cap="all" dirty="0" err="1"/>
              <a:t>Equipement</a:t>
            </a:r>
            <a:r>
              <a:rPr lang="en-US" sz="3700" dirty="0"/>
              <a:t> an 120m MAD company to identify grants for their investments programs (</a:t>
            </a:r>
            <a:r>
              <a:rPr lang="en-US" sz="3700" dirty="0" err="1"/>
              <a:t>Maroc</a:t>
            </a:r>
            <a:r>
              <a:rPr lang="en-US" sz="3700" dirty="0"/>
              <a:t> PME, EBRD etc..), , restructuring under CCG and other management related improvements (quality control, analytic accounting etc…)</a:t>
            </a:r>
            <a:endParaRPr lang="fr-FR" sz="3700" dirty="0"/>
          </a:p>
          <a:p>
            <a:pPr marL="539750" lvl="0" indent="-179388" algn="just">
              <a:lnSpc>
                <a:spcPct val="120000"/>
              </a:lnSpc>
            </a:pPr>
            <a:r>
              <a:rPr lang="en-US" sz="3700" cap="all" dirty="0" err="1"/>
              <a:t>Bodor</a:t>
            </a:r>
            <a:r>
              <a:rPr lang="en-US" sz="3700" dirty="0"/>
              <a:t> an </a:t>
            </a:r>
            <a:r>
              <a:rPr lang="en-US" sz="3700" dirty="0" err="1"/>
              <a:t>agri</a:t>
            </a:r>
            <a:r>
              <a:rPr lang="en-US" sz="3700" dirty="0"/>
              <a:t> 30m MAD company to identify potential grants for investments, set up of  development strategy, quality control methods etc…</a:t>
            </a:r>
            <a:endParaRPr lang="fr-FR" sz="3700" dirty="0"/>
          </a:p>
          <a:p>
            <a:pPr marL="539750" lvl="0" indent="-179388" algn="just">
              <a:lnSpc>
                <a:spcPct val="120000"/>
              </a:lnSpc>
            </a:pPr>
            <a:r>
              <a:rPr lang="en-US" sz="3700" cap="all" dirty="0"/>
              <a:t>Inter </a:t>
            </a:r>
            <a:r>
              <a:rPr lang="en-US" sz="3700" cap="all" dirty="0" err="1"/>
              <a:t>Epices</a:t>
            </a:r>
            <a:r>
              <a:rPr lang="en-US" sz="3700" dirty="0"/>
              <a:t> a 30m MAD company based in Oriental to set up a new strategy and identify funding mechanisms for the expansion program</a:t>
            </a:r>
            <a:endParaRPr lang="fr-FR" sz="3700" dirty="0"/>
          </a:p>
          <a:p>
            <a:pPr>
              <a:lnSpc>
                <a:spcPct val="120000"/>
              </a:lnSpc>
            </a:pPr>
            <a:endParaRPr lang="en-US" dirty="0"/>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5467" y="1000108"/>
            <a:ext cx="9072563" cy="5643578"/>
          </a:xfrm>
        </p:spPr>
        <p:txBody>
          <a:bodyPr>
            <a:normAutofit fontScale="40000" lnSpcReduction="20000"/>
          </a:bodyPr>
          <a:lstStyle/>
          <a:p>
            <a:pPr algn="just">
              <a:lnSpc>
                <a:spcPct val="120000"/>
              </a:lnSpc>
              <a:buNone/>
            </a:pPr>
            <a:r>
              <a:rPr lang="en-US" sz="3500" b="1" i="1" dirty="0"/>
              <a:t>Institutional Players Financing track record</a:t>
            </a:r>
            <a:endParaRPr lang="fr-FR" sz="3500" i="1" dirty="0"/>
          </a:p>
          <a:p>
            <a:pPr algn="just">
              <a:lnSpc>
                <a:spcPct val="120000"/>
              </a:lnSpc>
              <a:buNone/>
            </a:pPr>
            <a:endParaRPr lang="fr-FR" dirty="0"/>
          </a:p>
          <a:p>
            <a:pPr algn="just">
              <a:lnSpc>
                <a:spcPct val="120000"/>
              </a:lnSpc>
              <a:buBlip>
                <a:blip r:embed="rId2"/>
              </a:buBlip>
            </a:pPr>
            <a:r>
              <a:rPr lang="en-US" dirty="0"/>
              <a:t>Several advisory mandates to Moroccan large groups in the context of their local and international growth</a:t>
            </a:r>
            <a:endParaRPr lang="fr-FR" dirty="0"/>
          </a:p>
          <a:p>
            <a:pPr algn="just">
              <a:lnSpc>
                <a:spcPct val="120000"/>
              </a:lnSpc>
            </a:pPr>
            <a:endParaRPr lang="fr-FR" dirty="0"/>
          </a:p>
          <a:p>
            <a:pPr algn="just">
              <a:lnSpc>
                <a:spcPct val="120000"/>
              </a:lnSpc>
              <a:buBlip>
                <a:blip r:embed="rId2"/>
              </a:buBlip>
            </a:pPr>
            <a:r>
              <a:rPr lang="en-US" dirty="0"/>
              <a:t>Long term part time mandate with </a:t>
            </a:r>
            <a:r>
              <a:rPr lang="en-US" dirty="0" err="1"/>
              <a:t>Afdb</a:t>
            </a:r>
            <a:r>
              <a:rPr lang="en-US" dirty="0"/>
              <a:t> (advisory/support) in the context of energy projects of AFDB in Morocco, North Africa and francophone West and Central African countries (ongoing set of 10 transactions of nearly 1,5 GW (USD 1,5 </a:t>
            </a:r>
            <a:r>
              <a:rPr lang="en-US" dirty="0" err="1"/>
              <a:t>bn</a:t>
            </a:r>
            <a:r>
              <a:rPr lang="en-US" dirty="0"/>
              <a:t> in terms of investments) at different stages: disbursement, closing and structuring under a mandate from the sponsor.</a:t>
            </a:r>
            <a:endParaRPr lang="fr-FR" dirty="0"/>
          </a:p>
          <a:p>
            <a:pPr algn="just">
              <a:lnSpc>
                <a:spcPct val="120000"/>
              </a:lnSpc>
              <a:buNone/>
            </a:pPr>
            <a:r>
              <a:rPr lang="en-US" dirty="0"/>
              <a:t> </a:t>
            </a:r>
            <a:endParaRPr lang="fr-FR" dirty="0"/>
          </a:p>
          <a:p>
            <a:pPr algn="just">
              <a:lnSpc>
                <a:spcPct val="120000"/>
              </a:lnSpc>
              <a:buBlip>
                <a:blip r:embed="rId2"/>
              </a:buBlip>
            </a:pPr>
            <a:r>
              <a:rPr lang="en-US" dirty="0"/>
              <a:t>This long part time mandate includes:</a:t>
            </a:r>
            <a:endParaRPr lang="fr-FR" dirty="0"/>
          </a:p>
          <a:p>
            <a:pPr algn="just">
              <a:lnSpc>
                <a:spcPct val="120000"/>
              </a:lnSpc>
              <a:buNone/>
            </a:pPr>
            <a:r>
              <a:rPr lang="en-US" dirty="0"/>
              <a:t> </a:t>
            </a:r>
            <a:endParaRPr lang="fr-FR" dirty="0"/>
          </a:p>
          <a:p>
            <a:pPr marL="539750" lvl="0" indent="-179388" algn="just">
              <a:lnSpc>
                <a:spcPct val="120000"/>
              </a:lnSpc>
            </a:pPr>
            <a:r>
              <a:rPr lang="en-US" dirty="0"/>
              <a:t>Morocco – Setup with DGCL of a scheme for the revamping of public lighting in several regions in the country</a:t>
            </a:r>
            <a:r>
              <a:rPr lang="en-US" dirty="0" smtClean="0"/>
              <a:t>.</a:t>
            </a:r>
            <a:endParaRPr lang="fr-FR" dirty="0"/>
          </a:p>
          <a:p>
            <a:pPr marL="539750" lvl="0" indent="-179388" algn="just">
              <a:lnSpc>
                <a:spcPct val="120000"/>
              </a:lnSpc>
            </a:pPr>
            <a:r>
              <a:rPr lang="en-US" dirty="0"/>
              <a:t>Morocco - Setup of a scheme for EE for SMEs through local banks. </a:t>
            </a:r>
            <a:endParaRPr lang="fr-FR" dirty="0"/>
          </a:p>
          <a:p>
            <a:pPr marL="539750" lvl="0" indent="-179388" algn="just">
              <a:lnSpc>
                <a:spcPct val="120000"/>
              </a:lnSpc>
            </a:pPr>
            <a:r>
              <a:rPr lang="en-US" dirty="0"/>
              <a:t>Advisory to the </a:t>
            </a:r>
            <a:r>
              <a:rPr lang="en-US" dirty="0" err="1"/>
              <a:t>AfDB</a:t>
            </a:r>
            <a:r>
              <a:rPr lang="en-US" dirty="0"/>
              <a:t> in the structuring of the FTEV (equity fund dedicated to RE and EE projects) in Tunisia (with the sponsorship of STEG-ER and CDC) and REEF (equity fund dedicated to RE and EE projects) in Senegal (with the sponsorship of FONSIS).</a:t>
            </a:r>
            <a:endParaRPr lang="fr-FR" dirty="0"/>
          </a:p>
          <a:p>
            <a:pPr algn="just">
              <a:lnSpc>
                <a:spcPct val="120000"/>
              </a:lnSpc>
              <a:buNone/>
            </a:pPr>
            <a:r>
              <a:rPr lang="en-US" dirty="0"/>
              <a:t> </a:t>
            </a:r>
            <a:endParaRPr lang="fr-FR" dirty="0"/>
          </a:p>
          <a:p>
            <a:pPr algn="just">
              <a:lnSpc>
                <a:spcPct val="120000"/>
              </a:lnSpc>
              <a:buBlip>
                <a:blip r:embed="rId2"/>
              </a:buBlip>
            </a:pPr>
            <a:r>
              <a:rPr lang="en-US" dirty="0"/>
              <a:t>Advisory to the Moroccan Ministry of Energy and UNEP (United Nations) in the context of Low Voltage PV deployment in Morocco – Set up of a financing </a:t>
            </a:r>
            <a:r>
              <a:rPr lang="en-US" dirty="0" smtClean="0"/>
              <a:t>scheme</a:t>
            </a:r>
            <a:endParaRPr lang="fr-FR" dirty="0" smtClean="0"/>
          </a:p>
          <a:p>
            <a:pPr algn="just">
              <a:lnSpc>
                <a:spcPct val="120000"/>
              </a:lnSpc>
              <a:buBlip>
                <a:blip r:embed="rId2"/>
              </a:buBlip>
            </a:pPr>
            <a:endParaRPr lang="fr-FR" dirty="0"/>
          </a:p>
          <a:p>
            <a:pPr algn="just">
              <a:lnSpc>
                <a:spcPct val="120000"/>
              </a:lnSpc>
              <a:buBlip>
                <a:blip r:embed="rId2"/>
              </a:buBlip>
            </a:pPr>
            <a:r>
              <a:rPr lang="en-US" dirty="0" smtClean="0"/>
              <a:t>Advisory </a:t>
            </a:r>
            <a:r>
              <a:rPr lang="en-US" dirty="0"/>
              <a:t>to the African Development Bank completed project (review of strategy of ACR Fund (PE fund of 100 m USD dedicated to sub-Saharan Africa where AFDB is investor among other DFIS: CDC, EIB, </a:t>
            </a:r>
            <a:r>
              <a:rPr lang="en-US" dirty="0" err="1"/>
              <a:t>Proparco</a:t>
            </a:r>
            <a:r>
              <a:rPr lang="en-US" dirty="0"/>
              <a:t> etc…) </a:t>
            </a:r>
            <a:endParaRPr lang="fr-FR" dirty="0"/>
          </a:p>
          <a:p>
            <a:endParaRPr lang="en-US" dirty="0"/>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4031" y="571527"/>
            <a:ext cx="9394065" cy="6858001"/>
          </a:xfrm>
        </p:spPr>
        <p:txBody>
          <a:bodyPr>
            <a:normAutofit fontScale="40000" lnSpcReduction="20000"/>
          </a:bodyPr>
          <a:lstStyle/>
          <a:p>
            <a:pPr lvl="0">
              <a:lnSpc>
                <a:spcPct val="120000"/>
              </a:lnSpc>
              <a:buNone/>
            </a:pPr>
            <a:r>
              <a:rPr lang="en-US" sz="3500" b="1" i="1" dirty="0" smtClean="0"/>
              <a:t>Proven </a:t>
            </a:r>
            <a:r>
              <a:rPr lang="en-US" sz="3500" b="1" i="1" dirty="0"/>
              <a:t>Track Record as General Manager / Operational Experience</a:t>
            </a:r>
            <a:endParaRPr lang="fr-FR" sz="3500" i="1" dirty="0"/>
          </a:p>
          <a:p>
            <a:pPr lvl="0">
              <a:lnSpc>
                <a:spcPct val="120000"/>
              </a:lnSpc>
            </a:pPr>
            <a:endParaRPr lang="fr-FR" dirty="0"/>
          </a:p>
          <a:p>
            <a:pPr lvl="0">
              <a:lnSpc>
                <a:spcPct val="120000"/>
              </a:lnSpc>
              <a:buBlip>
                <a:blip r:embed="rId2"/>
              </a:buBlip>
            </a:pPr>
            <a:r>
              <a:rPr lang="en-US" dirty="0"/>
              <a:t>GM of the Moroccan Infrastructure Fund (USD 100 millions) for 7 years and of the African Efficiency Energy Fund (1 an) co-sponsored by </a:t>
            </a:r>
            <a:r>
              <a:rPr lang="en-US" dirty="0" err="1"/>
              <a:t>Attijari</a:t>
            </a:r>
            <a:r>
              <a:rPr lang="en-US" dirty="0"/>
              <a:t> </a:t>
            </a:r>
            <a:r>
              <a:rPr lang="en-US" dirty="0" err="1"/>
              <a:t>Wafabank</a:t>
            </a:r>
            <a:r>
              <a:rPr lang="en-US" dirty="0"/>
              <a:t> and leading Private Equity managers (EUR 10 m to date, ongoing fund raising process to date). Exit of </a:t>
            </a:r>
            <a:r>
              <a:rPr lang="en-US" dirty="0" err="1"/>
              <a:t>Compagnie</a:t>
            </a:r>
            <a:r>
              <a:rPr lang="en-US" dirty="0"/>
              <a:t> </a:t>
            </a:r>
            <a:r>
              <a:rPr lang="en-US" dirty="0" err="1"/>
              <a:t>Minière</a:t>
            </a:r>
            <a:r>
              <a:rPr lang="en-US" dirty="0"/>
              <a:t> de </a:t>
            </a:r>
            <a:r>
              <a:rPr lang="en-US" dirty="0" err="1"/>
              <a:t>Touissit</a:t>
            </a:r>
            <a:r>
              <a:rPr lang="en-US" dirty="0"/>
              <a:t> (cash multiple of 9), one of the biggest exits in the region. </a:t>
            </a:r>
            <a:endParaRPr lang="fr-FR" dirty="0"/>
          </a:p>
          <a:p>
            <a:pPr lvl="0">
              <a:lnSpc>
                <a:spcPct val="120000"/>
              </a:lnSpc>
              <a:buBlip>
                <a:blip r:embed="rId2"/>
              </a:buBlip>
            </a:pPr>
            <a:r>
              <a:rPr lang="en-US" dirty="0" smtClean="0"/>
              <a:t>Senior </a:t>
            </a:r>
            <a:r>
              <a:rPr lang="en-US" dirty="0"/>
              <a:t>Vice President of </a:t>
            </a:r>
            <a:r>
              <a:rPr lang="en-US" dirty="0" err="1"/>
              <a:t>Theolia</a:t>
            </a:r>
            <a:r>
              <a:rPr lang="en-US" dirty="0"/>
              <a:t> Emerging Markets (Assets : 50 MW, 2x300MW under </a:t>
            </a:r>
            <a:r>
              <a:rPr lang="en-US" dirty="0" smtClean="0"/>
              <a:t>development)</a:t>
            </a:r>
            <a:endParaRPr lang="fr-FR" dirty="0"/>
          </a:p>
          <a:p>
            <a:pPr lvl="0">
              <a:lnSpc>
                <a:spcPct val="120000"/>
              </a:lnSpc>
              <a:buBlip>
                <a:blip r:embed="rId2"/>
              </a:buBlip>
            </a:pPr>
            <a:r>
              <a:rPr lang="en-US" dirty="0" smtClean="0"/>
              <a:t>Development/Strategy/Day </a:t>
            </a:r>
            <a:r>
              <a:rPr lang="en-US" dirty="0"/>
              <a:t>to day management of a company (</a:t>
            </a:r>
            <a:r>
              <a:rPr lang="en-US" dirty="0" err="1"/>
              <a:t>HR,financial</a:t>
            </a:r>
            <a:r>
              <a:rPr lang="en-US" dirty="0"/>
              <a:t>, legal) /Board member/Board management. </a:t>
            </a:r>
            <a:endParaRPr lang="fr-FR" dirty="0"/>
          </a:p>
          <a:p>
            <a:pPr>
              <a:lnSpc>
                <a:spcPct val="120000"/>
              </a:lnSpc>
              <a:buNone/>
            </a:pPr>
            <a:r>
              <a:rPr lang="en-US" b="1" dirty="0"/>
              <a:t> </a:t>
            </a:r>
            <a:endParaRPr lang="fr-FR" b="1" dirty="0" smtClean="0"/>
          </a:p>
          <a:p>
            <a:pPr>
              <a:lnSpc>
                <a:spcPct val="120000"/>
              </a:lnSpc>
              <a:buNone/>
            </a:pPr>
            <a:r>
              <a:rPr lang="en-US" sz="3500" b="1" i="1" dirty="0"/>
              <a:t>Proven Track record of project development including on the commercial side </a:t>
            </a:r>
            <a:r>
              <a:rPr lang="en-US" sz="3500" b="1" i="1" dirty="0" smtClean="0"/>
              <a:t>:</a:t>
            </a:r>
            <a:endParaRPr lang="fr-FR" sz="3500" b="1" i="1" dirty="0"/>
          </a:p>
          <a:p>
            <a:pPr lvl="0">
              <a:lnSpc>
                <a:spcPct val="120000"/>
              </a:lnSpc>
            </a:pPr>
            <a:endParaRPr lang="fr-FR" dirty="0"/>
          </a:p>
          <a:p>
            <a:pPr lvl="0">
              <a:lnSpc>
                <a:spcPct val="120000"/>
              </a:lnSpc>
              <a:buBlip>
                <a:blip r:embed="rId2"/>
              </a:buBlip>
            </a:pPr>
            <a:r>
              <a:rPr lang="en-US" dirty="0"/>
              <a:t>As fund manager pipeline/sourcing proven track record.</a:t>
            </a:r>
            <a:endParaRPr lang="fr-FR" dirty="0"/>
          </a:p>
          <a:p>
            <a:pPr lvl="0">
              <a:lnSpc>
                <a:spcPct val="120000"/>
              </a:lnSpc>
              <a:buNone/>
            </a:pPr>
            <a:r>
              <a:rPr lang="en-US" dirty="0"/>
              <a:t> </a:t>
            </a:r>
            <a:endParaRPr lang="fr-FR" dirty="0"/>
          </a:p>
          <a:p>
            <a:pPr lvl="0">
              <a:lnSpc>
                <a:spcPct val="120000"/>
              </a:lnSpc>
              <a:buNone/>
            </a:pPr>
            <a:r>
              <a:rPr lang="fr-FR" sz="3500" b="1" i="1" dirty="0" err="1"/>
              <a:t>Proven</a:t>
            </a:r>
            <a:r>
              <a:rPr lang="fr-FR" sz="3500" b="1" i="1" dirty="0"/>
              <a:t> </a:t>
            </a:r>
            <a:r>
              <a:rPr lang="fr-FR" sz="3500" b="1" i="1" dirty="0" err="1"/>
              <a:t>Funding</a:t>
            </a:r>
            <a:r>
              <a:rPr lang="fr-FR" sz="3500" b="1" i="1" dirty="0"/>
              <a:t> </a:t>
            </a:r>
            <a:r>
              <a:rPr lang="fr-FR" sz="3500" b="1" i="1" dirty="0" err="1"/>
              <a:t>Track</a:t>
            </a:r>
            <a:r>
              <a:rPr lang="fr-FR" sz="3500" b="1" i="1" dirty="0"/>
              <a:t> record </a:t>
            </a:r>
          </a:p>
          <a:p>
            <a:pPr lvl="0">
              <a:lnSpc>
                <a:spcPct val="120000"/>
              </a:lnSpc>
              <a:buNone/>
            </a:pPr>
            <a:r>
              <a:rPr lang="fr-FR" b="1" dirty="0"/>
              <a:t> </a:t>
            </a:r>
            <a:endParaRPr lang="fr-FR" dirty="0"/>
          </a:p>
          <a:p>
            <a:pPr lvl="0">
              <a:lnSpc>
                <a:spcPct val="120000"/>
              </a:lnSpc>
              <a:buBlip>
                <a:blip r:embed="rId2"/>
              </a:buBlip>
            </a:pPr>
            <a:r>
              <a:rPr lang="fr-FR" dirty="0" err="1"/>
              <a:t>Concrete</a:t>
            </a:r>
            <a:r>
              <a:rPr lang="fr-FR" dirty="0"/>
              <a:t> </a:t>
            </a:r>
            <a:r>
              <a:rPr lang="fr-FR" dirty="0" err="1"/>
              <a:t>fundraising</a:t>
            </a:r>
            <a:r>
              <a:rPr lang="fr-FR" dirty="0"/>
              <a:t> </a:t>
            </a:r>
            <a:r>
              <a:rPr lang="fr-FR" dirty="0" err="1" smtClean="0"/>
              <a:t>experience</a:t>
            </a:r>
            <a:endParaRPr lang="fr-FR" dirty="0"/>
          </a:p>
          <a:p>
            <a:pPr lvl="0">
              <a:lnSpc>
                <a:spcPct val="120000"/>
              </a:lnSpc>
              <a:buBlip>
                <a:blip r:embed="rId2"/>
              </a:buBlip>
            </a:pPr>
            <a:r>
              <a:rPr lang="en-US" dirty="0" smtClean="0"/>
              <a:t>Existing </a:t>
            </a:r>
            <a:r>
              <a:rPr lang="en-US" dirty="0"/>
              <a:t>and concrete network among DFIs operating in the region.</a:t>
            </a:r>
            <a:endParaRPr lang="fr-FR" dirty="0"/>
          </a:p>
          <a:p>
            <a:pPr lvl="0">
              <a:lnSpc>
                <a:spcPct val="120000"/>
              </a:lnSpc>
              <a:buNone/>
            </a:pPr>
            <a:r>
              <a:rPr lang="en-US" b="1" dirty="0"/>
              <a:t> </a:t>
            </a:r>
            <a:endParaRPr lang="fr-FR" dirty="0"/>
          </a:p>
          <a:p>
            <a:pPr>
              <a:lnSpc>
                <a:spcPct val="120000"/>
              </a:lnSpc>
              <a:buNone/>
            </a:pPr>
            <a:r>
              <a:rPr lang="fr-FR" sz="3500" b="1" i="1" dirty="0" err="1"/>
              <a:t>Concrete</a:t>
            </a:r>
            <a:r>
              <a:rPr lang="fr-FR" sz="3500" b="1" i="1" dirty="0"/>
              <a:t> </a:t>
            </a:r>
            <a:r>
              <a:rPr lang="fr-FR" sz="3500" b="1" i="1" dirty="0" err="1"/>
              <a:t>panafrican</a:t>
            </a:r>
            <a:r>
              <a:rPr lang="fr-FR" sz="3500" b="1" i="1" dirty="0"/>
              <a:t> networks</a:t>
            </a:r>
          </a:p>
          <a:p>
            <a:pPr lvl="0">
              <a:lnSpc>
                <a:spcPct val="120000"/>
              </a:lnSpc>
              <a:buNone/>
            </a:pPr>
            <a:r>
              <a:rPr lang="fr-FR" b="1" dirty="0"/>
              <a:t> </a:t>
            </a:r>
            <a:endParaRPr lang="fr-FR" dirty="0"/>
          </a:p>
          <a:p>
            <a:pPr lvl="0">
              <a:lnSpc>
                <a:spcPct val="120000"/>
              </a:lnSpc>
              <a:buBlip>
                <a:blip r:embed="rId2"/>
              </a:buBlip>
            </a:pPr>
            <a:r>
              <a:rPr lang="en-US" dirty="0"/>
              <a:t>Due Diligence on several transactions (all sectors) in major markets in SSA (in the context of a </a:t>
            </a:r>
            <a:r>
              <a:rPr lang="en-US" dirty="0" err="1"/>
              <a:t>panafrican</a:t>
            </a:r>
            <a:r>
              <a:rPr lang="en-US" dirty="0"/>
              <a:t> cross-border initiative that </a:t>
            </a:r>
            <a:r>
              <a:rPr lang="en-US" dirty="0" err="1"/>
              <a:t>didnt</a:t>
            </a:r>
            <a:r>
              <a:rPr lang="en-US" dirty="0"/>
              <a:t> close. Member of the Ivorian Moroccan Chamber of Commerce </a:t>
            </a:r>
            <a:endParaRPr lang="fr-FR" dirty="0" smtClean="0"/>
          </a:p>
          <a:p>
            <a:pPr lvl="0">
              <a:lnSpc>
                <a:spcPct val="120000"/>
              </a:lnSpc>
              <a:buBlip>
                <a:blip r:embed="rId2"/>
              </a:buBlip>
            </a:pPr>
            <a:r>
              <a:rPr lang="en-US" dirty="0" smtClean="0"/>
              <a:t>Advisory </a:t>
            </a:r>
            <a:r>
              <a:rPr lang="en-US" dirty="0"/>
              <a:t>of several Moroccan groups on their expansion plans in SSA.</a:t>
            </a:r>
            <a:endParaRPr lang="fr-FR" dirty="0"/>
          </a:p>
          <a:p>
            <a:pPr lvl="0">
              <a:lnSpc>
                <a:spcPct val="120000"/>
              </a:lnSpc>
              <a:buNone/>
            </a:pPr>
            <a:r>
              <a:rPr lang="en-US" b="1" dirty="0"/>
              <a:t> </a:t>
            </a:r>
            <a:endParaRPr lang="fr-FR" dirty="0"/>
          </a:p>
          <a:p>
            <a:pPr lvl="0">
              <a:lnSpc>
                <a:spcPct val="120000"/>
              </a:lnSpc>
              <a:buNone/>
            </a:pPr>
            <a:r>
              <a:rPr lang="en-US" sz="3500" b="1" i="1" dirty="0"/>
              <a:t>Proven Track Record in the Investment Banking field</a:t>
            </a:r>
            <a:endParaRPr lang="fr-FR" sz="3500" b="1" i="1" dirty="0"/>
          </a:p>
          <a:p>
            <a:pPr lvl="0">
              <a:lnSpc>
                <a:spcPct val="120000"/>
              </a:lnSpc>
              <a:buBlip>
                <a:blip r:embed="rId2"/>
              </a:buBlip>
            </a:pPr>
            <a:r>
              <a:rPr lang="en-US" dirty="0"/>
              <a:t>9 years within </a:t>
            </a:r>
            <a:r>
              <a:rPr lang="en-US" dirty="0" err="1"/>
              <a:t>Socgen</a:t>
            </a:r>
            <a:r>
              <a:rPr lang="en-US" dirty="0"/>
              <a:t> (Paris/Casablanca) on project finance, structured finance, M&amp;A, ECM etc..</a:t>
            </a:r>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3966" y="-24"/>
            <a:ext cx="9072563" cy="1143000"/>
          </a:xfrm>
        </p:spPr>
        <p:txBody>
          <a:bodyPr>
            <a:normAutofit/>
          </a:bodyPr>
          <a:lstStyle/>
          <a:p>
            <a:r>
              <a:rPr lang="en-US" sz="2800" b="1" dirty="0">
                <a:latin typeface="Georgia" pitchFamily="18" charset="0"/>
              </a:rPr>
              <a:t>Introduction</a:t>
            </a:r>
          </a:p>
        </p:txBody>
      </p:sp>
      <p:sp>
        <p:nvSpPr>
          <p:cNvPr id="3" name="Espace réservé du contenu 2"/>
          <p:cNvSpPr>
            <a:spLocks noGrp="1"/>
          </p:cNvSpPr>
          <p:nvPr>
            <p:ph idx="1"/>
          </p:nvPr>
        </p:nvSpPr>
        <p:spPr>
          <a:xfrm>
            <a:off x="539718" y="2143116"/>
            <a:ext cx="9072563" cy="4525963"/>
          </a:xfrm>
        </p:spPr>
        <p:txBody>
          <a:bodyPr/>
          <a:lstStyle/>
          <a:p>
            <a:pPr algn="just">
              <a:lnSpc>
                <a:spcPct val="150000"/>
              </a:lnSpc>
              <a:buBlip>
                <a:blip r:embed="rId2"/>
              </a:buBlip>
            </a:pPr>
            <a:r>
              <a:rPr lang="fr-FR" sz="2000" dirty="0"/>
              <a:t>Cette note a pour objectif de préparer l’étude de faisabilité dans le cadre du « Programme destiné à Booster l’économie locale dans la région Tanger Tétouan Al </a:t>
            </a:r>
            <a:r>
              <a:rPr lang="fr-FR" sz="2000" dirty="0" err="1"/>
              <a:t>Hoceïma</a:t>
            </a:r>
            <a:r>
              <a:rPr lang="fr-FR" sz="2000" dirty="0"/>
              <a:t> (TTAH) dans le cadre du soutien accordé par le gouvernement britannique au  Conseil Régional du TTAH.</a:t>
            </a:r>
          </a:p>
          <a:p>
            <a:endParaRPr lang="en-US" dirty="0"/>
          </a:p>
        </p:txBody>
      </p:sp>
      <p:sp>
        <p:nvSpPr>
          <p:cNvPr id="5" name="Espace réservé du numéro de diapositive 4"/>
          <p:cNvSpPr>
            <a:spLocks noGrp="1"/>
          </p:cNvSpPr>
          <p:nvPr>
            <p:ph type="sldNum" sz="quarter" idx="12"/>
          </p:nvPr>
        </p:nvSpPr>
        <p:spPr/>
        <p:txBody>
          <a:bodyPr/>
          <a:lstStyle/>
          <a:p>
            <a:fld id="{6830A35F-2641-4FBA-92C1-7944B32334CF}" type="slidenum">
              <a:rPr lang="en-US" smtClean="0"/>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528" y="-24"/>
            <a:ext cx="9072563" cy="1143000"/>
          </a:xfrm>
        </p:spPr>
        <p:txBody>
          <a:bodyPr>
            <a:normAutofit/>
          </a:bodyPr>
          <a:lstStyle/>
          <a:p>
            <a:r>
              <a:rPr lang="fr-FR" sz="2800" b="1" dirty="0" smtClean="0">
                <a:latin typeface="Georgia" pitchFamily="18" charset="0"/>
              </a:rPr>
              <a:t>Contexte</a:t>
            </a:r>
            <a:endParaRPr lang="fr-FR" sz="2800" b="1" dirty="0">
              <a:latin typeface="Georgia" pitchFamily="18" charset="0"/>
            </a:endParaRPr>
          </a:p>
        </p:txBody>
      </p:sp>
      <p:sp>
        <p:nvSpPr>
          <p:cNvPr id="3" name="Espace réservé du contenu 2"/>
          <p:cNvSpPr>
            <a:spLocks noGrp="1"/>
          </p:cNvSpPr>
          <p:nvPr>
            <p:ph idx="1"/>
          </p:nvPr>
        </p:nvSpPr>
        <p:spPr>
          <a:xfrm>
            <a:off x="968346" y="1571612"/>
            <a:ext cx="8505587" cy="4525963"/>
          </a:xfrm>
        </p:spPr>
        <p:txBody>
          <a:bodyPr>
            <a:normAutofit fontScale="55000" lnSpcReduction="20000"/>
          </a:bodyPr>
          <a:lstStyle/>
          <a:p>
            <a:pPr marL="0" indent="0" algn="just">
              <a:lnSpc>
                <a:spcPct val="120000"/>
              </a:lnSpc>
              <a:buNone/>
            </a:pPr>
            <a:r>
              <a:rPr lang="fr-FR" dirty="0"/>
              <a:t>Le Conseil Régional du TTAH a mis en œuvre son Plan de </a:t>
            </a:r>
            <a:r>
              <a:rPr lang="fr-FR" dirty="0" smtClean="0"/>
              <a:t>Développement Régional </a:t>
            </a:r>
            <a:r>
              <a:rPr lang="fr-FR" dirty="0"/>
              <a:t>(PDR) avec plusieurs piliers techniques notamment: </a:t>
            </a:r>
            <a:endParaRPr lang="fr-FR" dirty="0" smtClean="0"/>
          </a:p>
          <a:p>
            <a:pPr algn="just">
              <a:lnSpc>
                <a:spcPct val="120000"/>
              </a:lnSpc>
              <a:buNone/>
            </a:pPr>
            <a:endParaRPr lang="fr-FR" dirty="0" smtClean="0"/>
          </a:p>
          <a:p>
            <a:pPr marL="809625" lvl="0" indent="-360363" algn="just">
              <a:lnSpc>
                <a:spcPct val="120000"/>
              </a:lnSpc>
              <a:buBlip>
                <a:blip r:embed="rId2"/>
              </a:buBlip>
            </a:pPr>
            <a:r>
              <a:rPr lang="fr-FR" dirty="0" smtClean="0"/>
              <a:t>Accroitre l'Attractivité de la Région,</a:t>
            </a:r>
          </a:p>
          <a:p>
            <a:pPr marL="809625" lvl="0" indent="-360363" algn="just">
              <a:lnSpc>
                <a:spcPct val="120000"/>
              </a:lnSpc>
              <a:buBlip>
                <a:blip r:embed="rId2"/>
              </a:buBlip>
            </a:pPr>
            <a:r>
              <a:rPr lang="fr-FR" dirty="0" smtClean="0"/>
              <a:t>la </a:t>
            </a:r>
            <a:r>
              <a:rPr lang="fr-FR" dirty="0"/>
              <a:t>Compétitivité Économique, </a:t>
            </a:r>
          </a:p>
          <a:p>
            <a:pPr marL="809625" lvl="0" indent="-360363" algn="just">
              <a:lnSpc>
                <a:spcPct val="120000"/>
              </a:lnSpc>
              <a:buBlip>
                <a:blip r:embed="rId2"/>
              </a:buBlip>
            </a:pPr>
            <a:r>
              <a:rPr lang="fr-FR" dirty="0" smtClean="0"/>
              <a:t>le </a:t>
            </a:r>
            <a:r>
              <a:rPr lang="fr-FR" dirty="0"/>
              <a:t>Développement Social </a:t>
            </a:r>
          </a:p>
          <a:p>
            <a:pPr marL="809625" lvl="0" indent="-360363" algn="just">
              <a:lnSpc>
                <a:spcPct val="120000"/>
              </a:lnSpc>
              <a:buBlip>
                <a:blip r:embed="rId2"/>
              </a:buBlip>
            </a:pPr>
            <a:r>
              <a:rPr lang="fr-FR" dirty="0" smtClean="0"/>
              <a:t>la </a:t>
            </a:r>
            <a:r>
              <a:rPr lang="fr-FR" dirty="0"/>
              <a:t>Valorisation du Patrimoine Matériel et Immatériel.</a:t>
            </a:r>
          </a:p>
          <a:p>
            <a:pPr algn="just">
              <a:lnSpc>
                <a:spcPct val="120000"/>
              </a:lnSpc>
            </a:pPr>
            <a:endParaRPr lang="en-US" dirty="0" smtClean="0"/>
          </a:p>
          <a:p>
            <a:pPr marL="0" indent="0" algn="just">
              <a:lnSpc>
                <a:spcPct val="120000"/>
              </a:lnSpc>
              <a:buNone/>
            </a:pPr>
            <a:r>
              <a:rPr lang="fr-FR" dirty="0"/>
              <a:t>Le Programme pour « Booster l'Économie Locale » est un projet du PDR qui a pour objectif d’accélérer l'apparition de Très petites entreprises (TPE), à travers l'amélioration de leur accès au financement et assistance (y compris des incubateurs, formation</a:t>
            </a:r>
            <a:r>
              <a:rPr lang="fr-FR" dirty="0" smtClean="0"/>
              <a:t>).</a:t>
            </a:r>
          </a:p>
          <a:p>
            <a:pPr algn="just">
              <a:lnSpc>
                <a:spcPct val="120000"/>
              </a:lnSpc>
            </a:pPr>
            <a:endParaRPr lang="fr-FR" dirty="0"/>
          </a:p>
          <a:p>
            <a:pPr marL="0" indent="0" algn="just">
              <a:lnSpc>
                <a:spcPct val="120000"/>
              </a:lnSpc>
              <a:buNone/>
            </a:pPr>
            <a:r>
              <a:rPr lang="fr-FR" dirty="0" smtClean="0"/>
              <a:t>Un </a:t>
            </a:r>
            <a:r>
              <a:rPr lang="fr-FR" dirty="0" smtClean="0"/>
              <a:t>des objectifs du PDR est également d’assurer un développement économique et social cohérent de la région et promouvoir l’emploi, notamment des jeunes.</a:t>
            </a:r>
            <a:endParaRPr lang="en-US" dirty="0"/>
          </a:p>
        </p:txBody>
      </p:sp>
      <p:sp>
        <p:nvSpPr>
          <p:cNvPr id="5" name="Espace réservé du numéro de diapositive 4"/>
          <p:cNvSpPr>
            <a:spLocks noGrp="1"/>
          </p:cNvSpPr>
          <p:nvPr>
            <p:ph type="sldNum" sz="quarter" idx="12"/>
          </p:nvPr>
        </p:nvSpPr>
        <p:spPr/>
        <p:txBody>
          <a:bodyPr/>
          <a:lstStyle/>
          <a:p>
            <a:fld id="{6830A35F-2641-4FBA-92C1-7944B32334CF}" type="slidenum">
              <a:rPr lang="en-US" smtClean="0"/>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52" y="214298"/>
            <a:ext cx="9072563" cy="1143000"/>
          </a:xfrm>
        </p:spPr>
        <p:txBody>
          <a:bodyPr>
            <a:normAutofit/>
          </a:bodyPr>
          <a:lstStyle/>
          <a:p>
            <a:r>
              <a:rPr lang="fr-FR" sz="2800" b="1" dirty="0">
                <a:latin typeface="Georgia" pitchFamily="18" charset="0"/>
              </a:rPr>
              <a:t>Objectifs</a:t>
            </a:r>
            <a:br>
              <a:rPr lang="fr-FR" sz="2800" b="1" dirty="0">
                <a:latin typeface="Georgia" pitchFamily="18" charset="0"/>
              </a:rPr>
            </a:br>
            <a:endParaRPr lang="en-US" sz="2800" b="1" dirty="0">
              <a:latin typeface="Georgia" pitchFamily="18" charset="0"/>
            </a:endParaRPr>
          </a:p>
        </p:txBody>
      </p:sp>
      <p:sp>
        <p:nvSpPr>
          <p:cNvPr id="3" name="Espace réservé du contenu 2"/>
          <p:cNvSpPr>
            <a:spLocks noGrp="1"/>
          </p:cNvSpPr>
          <p:nvPr>
            <p:ph idx="1"/>
          </p:nvPr>
        </p:nvSpPr>
        <p:spPr>
          <a:xfrm>
            <a:off x="754032" y="1600201"/>
            <a:ext cx="8474053" cy="4525963"/>
          </a:xfrm>
        </p:spPr>
        <p:txBody>
          <a:bodyPr>
            <a:normAutofit/>
          </a:bodyPr>
          <a:lstStyle/>
          <a:p>
            <a:pPr algn="just">
              <a:lnSpc>
                <a:spcPct val="150000"/>
              </a:lnSpc>
              <a:buBlip>
                <a:blip r:embed="rId2"/>
              </a:buBlip>
            </a:pPr>
            <a:r>
              <a:rPr lang="fr-FR" sz="2100" dirty="0" smtClean="0"/>
              <a:t>L'objectif </a:t>
            </a:r>
            <a:r>
              <a:rPr lang="fr-FR" sz="2100" dirty="0"/>
              <a:t>de l’étude détaillée sera d’évaluer le paysage des initiatives de financement disponibles pour les TPE et les initiatives en matière d’accompagnement, d’accélération et </a:t>
            </a:r>
            <a:r>
              <a:rPr lang="fr-FR" sz="2100" dirty="0" smtClean="0"/>
              <a:t>d’incubation.</a:t>
            </a:r>
          </a:p>
          <a:p>
            <a:pPr algn="just">
              <a:lnSpc>
                <a:spcPct val="150000"/>
              </a:lnSpc>
              <a:buBlip>
                <a:blip r:embed="rId3"/>
              </a:buBlip>
            </a:pPr>
            <a:endParaRPr lang="fr-FR" sz="2100" dirty="0"/>
          </a:p>
          <a:p>
            <a:pPr algn="just">
              <a:lnSpc>
                <a:spcPct val="150000"/>
              </a:lnSpc>
              <a:buBlip>
                <a:blip r:embed="rId2"/>
              </a:buBlip>
            </a:pPr>
            <a:r>
              <a:rPr lang="fr-FR" sz="2100" dirty="0" smtClean="0"/>
              <a:t>L’objectif </a:t>
            </a:r>
            <a:r>
              <a:rPr lang="fr-FR" sz="2100" dirty="0"/>
              <a:t>de l’étude va consister également à développer un modèle qui permettra l'intervention du Conseil Régional et ses partenaires dans ce domaine et contribuer au lancement d’actions concrètes et réelles et transformer les recommandations en projets concrets.</a:t>
            </a:r>
          </a:p>
          <a:p>
            <a:endParaRPr lang="en-US" dirty="0"/>
          </a:p>
        </p:txBody>
      </p:sp>
      <p:sp>
        <p:nvSpPr>
          <p:cNvPr id="5" name="Espace réservé du numéro de diapositive 4"/>
          <p:cNvSpPr>
            <a:spLocks noGrp="1"/>
          </p:cNvSpPr>
          <p:nvPr>
            <p:ph type="sldNum" sz="quarter" idx="12"/>
          </p:nvPr>
        </p:nvSpPr>
        <p:spPr/>
        <p:txBody>
          <a:bodyPr/>
          <a:lstStyle/>
          <a:p>
            <a:fld id="{6830A35F-2641-4FBA-92C1-7944B32334CF}" type="slidenum">
              <a:rPr lang="en-US" smtClean="0"/>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031" y="-24"/>
            <a:ext cx="9072563" cy="1143000"/>
          </a:xfrm>
        </p:spPr>
        <p:txBody>
          <a:bodyPr>
            <a:normAutofit/>
          </a:bodyPr>
          <a:lstStyle/>
          <a:p>
            <a:r>
              <a:rPr lang="fr-FR" sz="2800" b="1" dirty="0">
                <a:latin typeface="Georgia" pitchFamily="18" charset="0"/>
              </a:rPr>
              <a:t>Termes de référence</a:t>
            </a:r>
            <a:endParaRPr lang="en-US" sz="2800" b="1" dirty="0">
              <a:latin typeface="Georgia" pitchFamily="18" charset="0"/>
            </a:endParaRPr>
          </a:p>
        </p:txBody>
      </p:sp>
      <p:sp>
        <p:nvSpPr>
          <p:cNvPr id="3" name="Espace réservé du contenu 2"/>
          <p:cNvSpPr>
            <a:spLocks noGrp="1"/>
          </p:cNvSpPr>
          <p:nvPr>
            <p:ph idx="1"/>
          </p:nvPr>
        </p:nvSpPr>
        <p:spPr>
          <a:xfrm>
            <a:off x="504031" y="1357299"/>
            <a:ext cx="9072563" cy="5500702"/>
          </a:xfrm>
        </p:spPr>
        <p:txBody>
          <a:bodyPr>
            <a:normAutofit fontScale="40000" lnSpcReduction="20000"/>
          </a:bodyPr>
          <a:lstStyle/>
          <a:p>
            <a:pPr algn="just">
              <a:buNone/>
            </a:pPr>
            <a:r>
              <a:rPr lang="fr-FR" dirty="0"/>
              <a:t>En travaillant étroitement avec l'équipe de projet IPNM-TESS </a:t>
            </a:r>
            <a:r>
              <a:rPr lang="fr-FR" dirty="0" smtClean="0"/>
              <a:t>et en </a:t>
            </a:r>
            <a:r>
              <a:rPr lang="fr-FR" dirty="0"/>
              <a:t>se concertant avec l'AREP, le Consultant sera amené à</a:t>
            </a:r>
            <a:r>
              <a:rPr lang="fr-FR" dirty="0" smtClean="0"/>
              <a:t>:</a:t>
            </a:r>
          </a:p>
          <a:p>
            <a:pPr algn="just">
              <a:lnSpc>
                <a:spcPct val="120000"/>
              </a:lnSpc>
              <a:buNone/>
            </a:pPr>
            <a:endParaRPr lang="fr-FR" dirty="0"/>
          </a:p>
          <a:p>
            <a:pPr lvl="0" algn="just">
              <a:lnSpc>
                <a:spcPct val="120000"/>
              </a:lnSpc>
              <a:buBlip>
                <a:blip r:embed="rId2"/>
              </a:buBlip>
            </a:pPr>
            <a:r>
              <a:rPr lang="fr-FR" dirty="0"/>
              <a:t>Réaliser un diagnostique des initiatives de financement existantes au profit des </a:t>
            </a:r>
            <a:r>
              <a:rPr lang="fr-FR" dirty="0" smtClean="0"/>
              <a:t>TPE dans </a:t>
            </a:r>
            <a:r>
              <a:rPr lang="fr-FR" dirty="0"/>
              <a:t>la région TTAH (y compris les fondations microcrédit, les fonds publics, </a:t>
            </a:r>
            <a:r>
              <a:rPr lang="fr-FR" dirty="0" err="1" smtClean="0"/>
              <a:t>etc</a:t>
            </a:r>
            <a:r>
              <a:rPr lang="fr-FR" dirty="0" smtClean="0"/>
              <a:t>)</a:t>
            </a:r>
          </a:p>
          <a:p>
            <a:pPr lvl="0" algn="just">
              <a:lnSpc>
                <a:spcPct val="120000"/>
              </a:lnSpc>
              <a:buBlip>
                <a:blip r:embed="rId2"/>
              </a:buBlip>
            </a:pPr>
            <a:endParaRPr lang="fr-FR" dirty="0"/>
          </a:p>
          <a:p>
            <a:pPr lvl="0" algn="just">
              <a:lnSpc>
                <a:spcPct val="120000"/>
              </a:lnSpc>
              <a:buBlip>
                <a:blip r:embed="rId2"/>
              </a:buBlip>
            </a:pPr>
            <a:r>
              <a:rPr lang="fr-FR" dirty="0" smtClean="0"/>
              <a:t>Réaliser </a:t>
            </a:r>
            <a:r>
              <a:rPr lang="fr-FR" dirty="0"/>
              <a:t>une analyse des parties prenantes et des </a:t>
            </a:r>
            <a:r>
              <a:rPr lang="fr-FR" dirty="0" smtClean="0"/>
              <a:t>acteurs clés </a:t>
            </a:r>
            <a:r>
              <a:rPr lang="fr-FR" dirty="0"/>
              <a:t>dans l'économie à ce niveau (par exemple les acteurs privés, les acteurs publics, les ONG, les incubateurs) et développer une cartographie des secteurs et produits bénéficiant des initiatives de financement existantes pour les </a:t>
            </a:r>
            <a:r>
              <a:rPr lang="fr-FR" dirty="0" smtClean="0"/>
              <a:t>TPE.</a:t>
            </a:r>
          </a:p>
          <a:p>
            <a:pPr lvl="0" algn="just">
              <a:lnSpc>
                <a:spcPct val="120000"/>
              </a:lnSpc>
              <a:buBlip>
                <a:blip r:embed="rId2"/>
              </a:buBlip>
            </a:pPr>
            <a:endParaRPr lang="fr-FR" dirty="0"/>
          </a:p>
          <a:p>
            <a:pPr lvl="0" algn="just">
              <a:lnSpc>
                <a:spcPct val="120000"/>
              </a:lnSpc>
              <a:buBlip>
                <a:blip r:embed="rId2"/>
              </a:buBlip>
            </a:pPr>
            <a:r>
              <a:rPr lang="fr-FR" dirty="0" smtClean="0"/>
              <a:t>Identifier </a:t>
            </a:r>
            <a:r>
              <a:rPr lang="fr-FR" dirty="0"/>
              <a:t>des secteurs et produits potentiels qui pourraient être ciblés par "le Programme </a:t>
            </a:r>
            <a:r>
              <a:rPr lang="fr-FR" dirty="0" smtClean="0"/>
              <a:t>destiné à Booster </a:t>
            </a:r>
            <a:r>
              <a:rPr lang="fr-FR" dirty="0"/>
              <a:t>l'Économie Locale " et formuler des recommandations concernant les domaines prioritaires et initiatives pilotes à </a:t>
            </a:r>
            <a:r>
              <a:rPr lang="fr-FR" dirty="0" smtClean="0"/>
              <a:t>lancer.</a:t>
            </a:r>
          </a:p>
          <a:p>
            <a:pPr lvl="0" algn="just">
              <a:lnSpc>
                <a:spcPct val="120000"/>
              </a:lnSpc>
              <a:buBlip>
                <a:blip r:embed="rId2"/>
              </a:buBlip>
            </a:pPr>
            <a:endParaRPr lang="fr-FR" dirty="0"/>
          </a:p>
          <a:p>
            <a:pPr lvl="0" algn="just">
              <a:lnSpc>
                <a:spcPct val="120000"/>
              </a:lnSpc>
              <a:buBlip>
                <a:blip r:embed="rId2"/>
              </a:buBlip>
            </a:pPr>
            <a:r>
              <a:rPr lang="fr-FR" dirty="0" smtClean="0"/>
              <a:t>Proposer </a:t>
            </a:r>
            <a:r>
              <a:rPr lang="fr-FR" dirty="0"/>
              <a:t>un modèle pour "le Programme </a:t>
            </a:r>
            <a:r>
              <a:rPr lang="fr-FR" dirty="0" smtClean="0"/>
              <a:t>destiné à </a:t>
            </a:r>
            <a:r>
              <a:rPr lang="fr-FR" dirty="0" smtClean="0"/>
              <a:t>Booster </a:t>
            </a:r>
            <a:r>
              <a:rPr lang="fr-FR" dirty="0"/>
              <a:t>l'Économie Locale ", y compris:</a:t>
            </a:r>
          </a:p>
          <a:p>
            <a:pPr algn="just">
              <a:lnSpc>
                <a:spcPct val="120000"/>
              </a:lnSpc>
            </a:pPr>
            <a:endParaRPr lang="fr-FR" dirty="0"/>
          </a:p>
          <a:p>
            <a:pPr marL="539750" lvl="0" indent="-179388" algn="just">
              <a:lnSpc>
                <a:spcPct val="120000"/>
              </a:lnSpc>
            </a:pPr>
            <a:r>
              <a:rPr lang="fr-FR" dirty="0"/>
              <a:t>Les </a:t>
            </a:r>
            <a:r>
              <a:rPr lang="fr-FR" dirty="0" smtClean="0"/>
              <a:t>scénarios </a:t>
            </a:r>
            <a:r>
              <a:rPr lang="fr-FR" dirty="0"/>
              <a:t>du cadre institutionnel: les partenaires clés et parties prenantes, le financement, la gestion et le modèle de gouvernance </a:t>
            </a:r>
          </a:p>
          <a:p>
            <a:pPr marL="539750" indent="-179388" algn="just">
              <a:lnSpc>
                <a:spcPct val="120000"/>
              </a:lnSpc>
            </a:pPr>
            <a:r>
              <a:rPr lang="fr-FR" dirty="0"/>
              <a:t>Les secteurs et produits ciblés: les critères de sélection, les procédures de financement et/ou </a:t>
            </a:r>
            <a:r>
              <a:rPr lang="fr-FR" dirty="0" smtClean="0"/>
              <a:t>accompagnement</a:t>
            </a:r>
            <a:endParaRPr lang="fr-FR" dirty="0"/>
          </a:p>
          <a:p>
            <a:pPr marL="539750" lvl="0" indent="-179388" algn="just">
              <a:lnSpc>
                <a:spcPct val="120000"/>
              </a:lnSpc>
            </a:pPr>
            <a:r>
              <a:rPr lang="fr-FR" dirty="0"/>
              <a:t>Les offres de financement et /ou accompagnement </a:t>
            </a:r>
            <a:r>
              <a:rPr lang="fr-FR" dirty="0" smtClean="0"/>
              <a:t> potentielles</a:t>
            </a:r>
            <a:r>
              <a:rPr lang="fr-FR" dirty="0"/>
              <a:t>: les critères, la durée, le taux</a:t>
            </a:r>
          </a:p>
          <a:p>
            <a:pPr marL="539750" lvl="0" indent="-179388" algn="just">
              <a:lnSpc>
                <a:spcPct val="120000"/>
              </a:lnSpc>
            </a:pPr>
            <a:r>
              <a:rPr lang="fr-FR" dirty="0"/>
              <a:t>Les modèles d'un système pour contrôler et évaluer les nouvelles initiatives de financement </a:t>
            </a:r>
            <a:r>
              <a:rPr lang="fr-FR" dirty="0" smtClean="0"/>
              <a:t> </a:t>
            </a:r>
            <a:r>
              <a:rPr lang="fr-FR" dirty="0"/>
              <a:t>et /ou accompagnement </a:t>
            </a:r>
          </a:p>
          <a:p>
            <a:pPr marL="539750" lvl="0" indent="-179388" algn="just">
              <a:lnSpc>
                <a:spcPct val="120000"/>
              </a:lnSpc>
            </a:pPr>
            <a:r>
              <a:rPr lang="fr-FR" dirty="0"/>
              <a:t>Les modèles de programme d’assistance (par exemple des incubateurs, des programmes de formation, coaching) pour soutenir les </a:t>
            </a:r>
            <a:r>
              <a:rPr lang="fr-FR" dirty="0" smtClean="0"/>
              <a:t>TPE.</a:t>
            </a:r>
            <a:endParaRPr lang="fr-FR" dirty="0"/>
          </a:p>
          <a:p>
            <a:endParaRPr lang="en-US" dirty="0"/>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280" y="-24"/>
            <a:ext cx="9072563" cy="1143000"/>
          </a:xfrm>
        </p:spPr>
        <p:txBody>
          <a:bodyPr>
            <a:normAutofit/>
          </a:bodyPr>
          <a:lstStyle/>
          <a:p>
            <a:r>
              <a:rPr lang="fr-FR" sz="2800" b="1" dirty="0">
                <a:latin typeface="Georgia" pitchFamily="18" charset="0"/>
              </a:rPr>
              <a:t>Approche méthodologique adoptée</a:t>
            </a:r>
            <a:endParaRPr lang="en-US" sz="2800" b="1" dirty="0">
              <a:latin typeface="Georgia" pitchFamily="18" charset="0"/>
            </a:endParaRPr>
          </a:p>
        </p:txBody>
      </p:sp>
      <p:sp>
        <p:nvSpPr>
          <p:cNvPr id="3" name="Espace réservé du contenu 2"/>
          <p:cNvSpPr>
            <a:spLocks noGrp="1"/>
          </p:cNvSpPr>
          <p:nvPr>
            <p:ph idx="1"/>
          </p:nvPr>
        </p:nvSpPr>
        <p:spPr>
          <a:xfrm>
            <a:off x="396842" y="1285860"/>
            <a:ext cx="8978084" cy="6072230"/>
          </a:xfrm>
        </p:spPr>
        <p:txBody>
          <a:bodyPr>
            <a:normAutofit fontScale="47500" lnSpcReduction="20000"/>
          </a:bodyPr>
          <a:lstStyle/>
          <a:p>
            <a:pPr algn="just">
              <a:lnSpc>
                <a:spcPct val="120000"/>
              </a:lnSpc>
              <a:buBlip>
                <a:blip r:embed="rId2"/>
              </a:buBlip>
            </a:pPr>
            <a:r>
              <a:rPr lang="fr-FR" i="1" dirty="0"/>
              <a:t>Etapes 1 et 2 pour la préparation de la mission </a:t>
            </a:r>
            <a:endParaRPr lang="fr-FR" dirty="0"/>
          </a:p>
          <a:p>
            <a:pPr algn="just">
              <a:lnSpc>
                <a:spcPct val="120000"/>
              </a:lnSpc>
            </a:pPr>
            <a:endParaRPr lang="en-US" dirty="0" smtClean="0"/>
          </a:p>
          <a:p>
            <a:pPr marL="538163" indent="-177800" algn="just">
              <a:lnSpc>
                <a:spcPct val="120000"/>
              </a:lnSpc>
              <a:buClr>
                <a:schemeClr val="tx1"/>
              </a:buClr>
            </a:pPr>
            <a:r>
              <a:rPr lang="fr-FR" dirty="0"/>
              <a:t>recueillir des informations, documents et données nécessaires (documents  méthodologiques,  données  statistiques nationales et régionales, études académiques, documents reliés au projet, etc.) </a:t>
            </a:r>
            <a:endParaRPr lang="fr-FR" dirty="0" smtClean="0"/>
          </a:p>
          <a:p>
            <a:pPr marL="538163" indent="-177800" algn="just">
              <a:lnSpc>
                <a:spcPct val="120000"/>
              </a:lnSpc>
              <a:buClr>
                <a:schemeClr val="tx1"/>
              </a:buClr>
            </a:pPr>
            <a:r>
              <a:rPr lang="fr-FR" dirty="0" smtClean="0"/>
              <a:t>préparer </a:t>
            </a:r>
            <a:r>
              <a:rPr lang="fr-FR" dirty="0"/>
              <a:t>les réunions avec les principaux intervenants et, plus généralement, à la compréhension des enjeux du conseil de la </a:t>
            </a:r>
            <a:r>
              <a:rPr lang="fr-FR" dirty="0" smtClean="0"/>
              <a:t>région/AREP (</a:t>
            </a:r>
            <a:r>
              <a:rPr lang="fr-FR" dirty="0"/>
              <a:t>l’analyse des frontières, des risques et des barrières inhérents à ce projet et à l’identification et à la coordination de mécanismes </a:t>
            </a:r>
            <a:r>
              <a:rPr lang="fr-FR" dirty="0" smtClean="0"/>
              <a:t>institutionnels)</a:t>
            </a:r>
          </a:p>
          <a:p>
            <a:pPr algn="just">
              <a:lnSpc>
                <a:spcPct val="120000"/>
              </a:lnSpc>
            </a:pPr>
            <a:endParaRPr lang="fr-FR" dirty="0"/>
          </a:p>
          <a:p>
            <a:pPr algn="just">
              <a:lnSpc>
                <a:spcPct val="120000"/>
              </a:lnSpc>
              <a:buBlip>
                <a:blip r:embed="rId2"/>
              </a:buBlip>
            </a:pPr>
            <a:r>
              <a:rPr lang="fr-FR" i="1" dirty="0"/>
              <a:t>Etapes 3 : Consultation des parties prenantes et </a:t>
            </a:r>
            <a:r>
              <a:rPr lang="fr-FR" i="1" dirty="0" smtClean="0"/>
              <a:t>synthèse</a:t>
            </a:r>
          </a:p>
          <a:p>
            <a:pPr algn="just">
              <a:lnSpc>
                <a:spcPct val="120000"/>
              </a:lnSpc>
              <a:buBlip>
                <a:blip r:embed="rId3"/>
              </a:buBlip>
            </a:pPr>
            <a:endParaRPr lang="fr-FR" dirty="0"/>
          </a:p>
          <a:p>
            <a:pPr marL="539750" indent="-179388" algn="just">
              <a:lnSpc>
                <a:spcPct val="120000"/>
              </a:lnSpc>
              <a:buClr>
                <a:schemeClr val="tx1"/>
              </a:buClr>
            </a:pPr>
            <a:r>
              <a:rPr lang="fr-FR" dirty="0"/>
              <a:t>Le cadre de résultats du </a:t>
            </a:r>
            <a:r>
              <a:rPr lang="fr-FR" dirty="0" smtClean="0"/>
              <a:t>projet (activités détaillées </a:t>
            </a:r>
            <a:r>
              <a:rPr lang="fr-FR" dirty="0"/>
              <a:t>et leur complémentarité avec les effets attendus </a:t>
            </a:r>
            <a:r>
              <a:rPr lang="fr-FR" dirty="0" smtClean="0"/>
              <a:t>assurée </a:t>
            </a:r>
            <a:r>
              <a:rPr lang="fr-FR" dirty="0"/>
              <a:t>à l’issue de réunions avec les acteurs du projet </a:t>
            </a:r>
            <a:r>
              <a:rPr lang="fr-FR" dirty="0" smtClean="0"/>
              <a:t>, </a:t>
            </a:r>
            <a:r>
              <a:rPr lang="fr-FR" dirty="0"/>
              <a:t>accompagnées  d’objectifs  et </a:t>
            </a:r>
            <a:r>
              <a:rPr lang="fr-FR" dirty="0" smtClean="0"/>
              <a:t>d’indicateurs)</a:t>
            </a:r>
          </a:p>
          <a:p>
            <a:pPr marL="539750" indent="-179388" algn="just">
              <a:lnSpc>
                <a:spcPct val="120000"/>
              </a:lnSpc>
              <a:buClr>
                <a:schemeClr val="tx1"/>
              </a:buClr>
            </a:pPr>
            <a:r>
              <a:rPr lang="fr-FR" dirty="0" smtClean="0"/>
              <a:t>Le </a:t>
            </a:r>
            <a:r>
              <a:rPr lang="fr-FR" dirty="0"/>
              <a:t>plan de mesure et d’évaluation (M&amp;E)  </a:t>
            </a:r>
            <a:r>
              <a:rPr lang="fr-FR" dirty="0" smtClean="0"/>
              <a:t>(</a:t>
            </a:r>
            <a:r>
              <a:rPr lang="fr-FR" dirty="0"/>
              <a:t> </a:t>
            </a:r>
            <a:r>
              <a:rPr lang="fr-FR" dirty="0" smtClean="0"/>
              <a:t>identification </a:t>
            </a:r>
            <a:r>
              <a:rPr lang="fr-FR" dirty="0"/>
              <a:t>des responsabilités des acteurs du projet et l’élaboration d’un budget </a:t>
            </a:r>
            <a:r>
              <a:rPr lang="fr-FR" dirty="0" smtClean="0"/>
              <a:t>M&amp;E</a:t>
            </a:r>
            <a:r>
              <a:rPr lang="fr-FR" dirty="0"/>
              <a:t>)</a:t>
            </a:r>
            <a:endParaRPr lang="en-US" dirty="0" smtClean="0"/>
          </a:p>
          <a:p>
            <a:pPr algn="just">
              <a:lnSpc>
                <a:spcPct val="120000"/>
              </a:lnSpc>
            </a:pPr>
            <a:endParaRPr lang="en-US" dirty="0"/>
          </a:p>
          <a:p>
            <a:pPr algn="just">
              <a:lnSpc>
                <a:spcPct val="120000"/>
              </a:lnSpc>
              <a:buBlip>
                <a:blip r:embed="rId2"/>
              </a:buBlip>
            </a:pPr>
            <a:r>
              <a:rPr lang="fr-FR" i="1" dirty="0"/>
              <a:t>Étapes 4 et 5 pour la finalisation des documents et la synthèse</a:t>
            </a:r>
            <a:endParaRPr lang="fr-FR" dirty="0"/>
          </a:p>
          <a:p>
            <a:pPr algn="just">
              <a:lnSpc>
                <a:spcPct val="120000"/>
              </a:lnSpc>
              <a:buNone/>
            </a:pPr>
            <a:endParaRPr lang="fr-FR" dirty="0" smtClean="0"/>
          </a:p>
          <a:p>
            <a:pPr marL="538163" indent="-177800" algn="just">
              <a:lnSpc>
                <a:spcPct val="120000"/>
              </a:lnSpc>
              <a:buClr>
                <a:schemeClr val="tx1"/>
              </a:buClr>
            </a:pPr>
            <a:r>
              <a:rPr lang="fr-FR" dirty="0" smtClean="0"/>
              <a:t>Présentation </a:t>
            </a:r>
            <a:r>
              <a:rPr lang="fr-FR" dirty="0"/>
              <a:t>des versions d’étapes du Document de Projet, revu notamment en grande partie à l’issue d’un atelier de présentation, </a:t>
            </a:r>
          </a:p>
          <a:p>
            <a:pPr marL="538163" indent="-177800" algn="just">
              <a:lnSpc>
                <a:spcPct val="120000"/>
              </a:lnSpc>
              <a:buClr>
                <a:schemeClr val="tx1"/>
              </a:buClr>
            </a:pPr>
            <a:r>
              <a:rPr lang="fr-FR" dirty="0" smtClean="0"/>
              <a:t>Prise </a:t>
            </a:r>
            <a:r>
              <a:rPr lang="fr-FR" dirty="0"/>
              <a:t>en compte des commentaires des parties prenantes notamment lors de cet atelier de présentation avant la remise de la version finale des documents.</a:t>
            </a:r>
          </a:p>
          <a:p>
            <a:endParaRPr lang="en-US" dirty="0"/>
          </a:p>
        </p:txBody>
      </p:sp>
      <p:sp>
        <p:nvSpPr>
          <p:cNvPr id="5" name="Espace réservé du numéro de diapositive 4"/>
          <p:cNvSpPr>
            <a:spLocks noGrp="1"/>
          </p:cNvSpPr>
          <p:nvPr>
            <p:ph type="sldNum" sz="quarter" idx="12"/>
          </p:nvPr>
        </p:nvSpPr>
        <p:spPr/>
        <p:txBody>
          <a:bodyPr/>
          <a:lstStyle/>
          <a:p>
            <a:fld id="{6830A35F-2641-4FBA-92C1-7944B32334CF}" type="slidenum">
              <a:rPr lang="en-US" smtClean="0"/>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4031" y="142860"/>
            <a:ext cx="9072563" cy="1143000"/>
          </a:xfrm>
        </p:spPr>
        <p:txBody>
          <a:bodyPr>
            <a:normAutofit/>
          </a:bodyPr>
          <a:lstStyle/>
          <a:p>
            <a:pPr lvl="0"/>
            <a:r>
              <a:rPr lang="fr-FR" sz="2800" b="1" dirty="0">
                <a:latin typeface="Georgia" pitchFamily="18" charset="0"/>
              </a:rPr>
              <a:t>Livrables de la mission</a:t>
            </a:r>
            <a:br>
              <a:rPr lang="fr-FR" sz="2800" b="1" dirty="0">
                <a:latin typeface="Georgia" pitchFamily="18" charset="0"/>
              </a:rPr>
            </a:br>
            <a:endParaRPr lang="en-US" sz="2800" b="1" dirty="0">
              <a:latin typeface="Georgia" pitchFamily="18" charset="0"/>
            </a:endParaRPr>
          </a:p>
        </p:txBody>
      </p:sp>
      <p:sp>
        <p:nvSpPr>
          <p:cNvPr id="3" name="Espace réservé du contenu 2"/>
          <p:cNvSpPr>
            <a:spLocks noGrp="1"/>
          </p:cNvSpPr>
          <p:nvPr>
            <p:ph idx="1"/>
          </p:nvPr>
        </p:nvSpPr>
        <p:spPr>
          <a:xfrm>
            <a:off x="539718" y="1214422"/>
            <a:ext cx="9215502" cy="6286544"/>
          </a:xfrm>
        </p:spPr>
        <p:txBody>
          <a:bodyPr>
            <a:normAutofit fontScale="47500" lnSpcReduction="20000"/>
          </a:bodyPr>
          <a:lstStyle/>
          <a:p>
            <a:pPr algn="just">
              <a:lnSpc>
                <a:spcPct val="120000"/>
              </a:lnSpc>
              <a:buNone/>
            </a:pPr>
            <a:r>
              <a:rPr lang="fr-FR" dirty="0"/>
              <a:t>La mission a pour objectif de préparer un Rapport Final qui devra notamment faire état de :</a:t>
            </a:r>
          </a:p>
          <a:p>
            <a:pPr algn="just">
              <a:lnSpc>
                <a:spcPct val="120000"/>
              </a:lnSpc>
            </a:pPr>
            <a:endParaRPr lang="fr-FR" dirty="0"/>
          </a:p>
          <a:p>
            <a:pPr lvl="0" algn="just">
              <a:lnSpc>
                <a:spcPct val="120000"/>
              </a:lnSpc>
              <a:buBlip>
                <a:blip r:embed="rId2"/>
              </a:buBlip>
            </a:pPr>
            <a:r>
              <a:rPr lang="fr-FR" dirty="0"/>
              <a:t>recommandations pratiques et cohérentes </a:t>
            </a:r>
            <a:r>
              <a:rPr lang="fr-FR" dirty="0" smtClean="0"/>
              <a:t> en </a:t>
            </a:r>
            <a:r>
              <a:rPr lang="fr-FR" dirty="0"/>
              <a:t>matière d’instruments de financement, de cofinancement et d’accompagnement. Le Consultant devra s’assurer du rapport coût-efficacité des recommandations </a:t>
            </a:r>
            <a:r>
              <a:rPr lang="fr-FR" dirty="0" smtClean="0"/>
              <a:t>suggérées</a:t>
            </a:r>
          </a:p>
          <a:p>
            <a:pPr lvl="0" algn="just">
              <a:lnSpc>
                <a:spcPct val="120000"/>
              </a:lnSpc>
              <a:buBlip>
                <a:blip r:embed="rId2"/>
              </a:buBlip>
            </a:pPr>
            <a:endParaRPr lang="fr-FR" dirty="0"/>
          </a:p>
          <a:p>
            <a:pPr lvl="0" algn="just">
              <a:lnSpc>
                <a:spcPct val="120000"/>
              </a:lnSpc>
              <a:buBlip>
                <a:blip r:embed="rId2"/>
              </a:buBlip>
            </a:pPr>
            <a:r>
              <a:rPr lang="fr-FR" dirty="0" smtClean="0"/>
              <a:t>du </a:t>
            </a:r>
            <a:r>
              <a:rPr lang="fr-FR" dirty="0"/>
              <a:t>schéma institutionnel dans lequel seront inscrites ces recommandations pour permettre une contribution de l’ensemble des parties prenantes de la région, une clarification du rôle des différentes parties prenantes et une optimisation des ressources disponibles au niveau de la </a:t>
            </a:r>
            <a:r>
              <a:rPr lang="fr-FR" dirty="0" smtClean="0"/>
              <a:t>région</a:t>
            </a:r>
          </a:p>
          <a:p>
            <a:pPr lvl="0" algn="just">
              <a:lnSpc>
                <a:spcPct val="120000"/>
              </a:lnSpc>
              <a:buBlip>
                <a:blip r:embed="rId2"/>
              </a:buBlip>
            </a:pPr>
            <a:endParaRPr lang="fr-FR" dirty="0"/>
          </a:p>
          <a:p>
            <a:pPr lvl="0" algn="just">
              <a:lnSpc>
                <a:spcPct val="120000"/>
              </a:lnSpc>
              <a:buBlip>
                <a:blip r:embed="rId2"/>
              </a:buBlip>
            </a:pPr>
            <a:r>
              <a:rPr lang="fr-FR" dirty="0" smtClean="0"/>
              <a:t>une </a:t>
            </a:r>
            <a:r>
              <a:rPr lang="fr-FR" dirty="0"/>
              <a:t>quantification de ces recommandations </a:t>
            </a:r>
            <a:r>
              <a:rPr lang="fr-FR" dirty="0" smtClean="0"/>
              <a:t>pratiques</a:t>
            </a:r>
          </a:p>
          <a:p>
            <a:pPr lvl="0" algn="just">
              <a:lnSpc>
                <a:spcPct val="120000"/>
              </a:lnSpc>
              <a:buBlip>
                <a:blip r:embed="rId2"/>
              </a:buBlip>
            </a:pPr>
            <a:endParaRPr lang="fr-FR" dirty="0"/>
          </a:p>
          <a:p>
            <a:pPr lvl="0" algn="just">
              <a:lnSpc>
                <a:spcPct val="120000"/>
              </a:lnSpc>
              <a:buBlip>
                <a:blip r:embed="rId2"/>
              </a:buBlip>
            </a:pPr>
            <a:r>
              <a:rPr lang="fr-FR" dirty="0" smtClean="0"/>
              <a:t>une </a:t>
            </a:r>
            <a:r>
              <a:rPr lang="fr-FR" dirty="0"/>
              <a:t>idée en matière de financement des instruments et mesures proposées permettant d’assurer de la visibilité pour le conseil de la </a:t>
            </a:r>
            <a:r>
              <a:rPr lang="fr-FR" dirty="0" smtClean="0"/>
              <a:t>région/AREP</a:t>
            </a:r>
          </a:p>
          <a:p>
            <a:pPr lvl="0" algn="just">
              <a:lnSpc>
                <a:spcPct val="120000"/>
              </a:lnSpc>
              <a:buBlip>
                <a:blip r:embed="rId2"/>
              </a:buBlip>
            </a:pPr>
            <a:endParaRPr lang="fr-FR" dirty="0"/>
          </a:p>
          <a:p>
            <a:pPr lvl="0" algn="just">
              <a:lnSpc>
                <a:spcPct val="120000"/>
              </a:lnSpc>
              <a:buBlip>
                <a:blip r:embed="rId2"/>
              </a:buBlip>
            </a:pPr>
            <a:r>
              <a:rPr lang="fr-FR" dirty="0" smtClean="0"/>
              <a:t>un </a:t>
            </a:r>
            <a:r>
              <a:rPr lang="fr-FR" dirty="0"/>
              <a:t>système d’évaluation et de suivi dans le temps permettant d’assurer la durabilité des mesures en matière de financement et d’accompagnement. Ce système inclura les indicateurs et les données de </a:t>
            </a:r>
            <a:r>
              <a:rPr lang="fr-FR" dirty="0" smtClean="0"/>
              <a:t>référence,</a:t>
            </a:r>
          </a:p>
          <a:p>
            <a:pPr lvl="0" algn="just">
              <a:lnSpc>
                <a:spcPct val="120000"/>
              </a:lnSpc>
              <a:buBlip>
                <a:blip r:embed="rId2"/>
              </a:buBlip>
            </a:pPr>
            <a:endParaRPr lang="fr-FR" dirty="0"/>
          </a:p>
          <a:p>
            <a:pPr lvl="0" algn="just">
              <a:lnSpc>
                <a:spcPct val="120000"/>
              </a:lnSpc>
              <a:buBlip>
                <a:blip r:embed="rId2"/>
              </a:buBlip>
            </a:pPr>
            <a:r>
              <a:rPr lang="fr-FR" dirty="0" smtClean="0"/>
              <a:t>Une </a:t>
            </a:r>
            <a:r>
              <a:rPr lang="fr-FR" dirty="0"/>
              <a:t>proposition en matière d’implémentation qui pourrait faire l’objet d’une mission complémentaire</a:t>
            </a:r>
          </a:p>
          <a:p>
            <a:pPr algn="just">
              <a:buNone/>
            </a:pPr>
            <a:r>
              <a:rPr lang="fr-FR" dirty="0"/>
              <a:t> </a:t>
            </a:r>
          </a:p>
          <a:p>
            <a:endParaRPr lang="en-US" dirty="0"/>
          </a:p>
        </p:txBody>
      </p:sp>
      <p:sp>
        <p:nvSpPr>
          <p:cNvPr id="5" name="Espace réservé du numéro de diapositive 4"/>
          <p:cNvSpPr>
            <a:spLocks noGrp="1"/>
          </p:cNvSpPr>
          <p:nvPr>
            <p:ph type="sldNum" sz="quarter" idx="12"/>
          </p:nvPr>
        </p:nvSpPr>
        <p:spPr/>
        <p:txBody>
          <a:bodyPr/>
          <a:lstStyle/>
          <a:p>
            <a:fld id="{6830A35F-2641-4FBA-92C1-7944B32334CF}" type="slidenum">
              <a:rPr lang="en-US" smtClean="0"/>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6842" y="214298"/>
            <a:ext cx="9072563" cy="1143000"/>
          </a:xfrm>
        </p:spPr>
        <p:txBody>
          <a:bodyPr>
            <a:normAutofit/>
          </a:bodyPr>
          <a:lstStyle/>
          <a:p>
            <a:pPr lvl="0"/>
            <a:r>
              <a:rPr lang="fr-FR" sz="2800" b="1" dirty="0">
                <a:latin typeface="Georgia" pitchFamily="18" charset="0"/>
              </a:rPr>
              <a:t>Chronogramme indicatif</a:t>
            </a:r>
            <a:br>
              <a:rPr lang="fr-FR" sz="2800" b="1" dirty="0">
                <a:latin typeface="Georgia" pitchFamily="18" charset="0"/>
              </a:rPr>
            </a:br>
            <a:endParaRPr lang="en-US" sz="2800" b="1" dirty="0">
              <a:latin typeface="Georgia" pitchFamily="18" charset="0"/>
            </a:endParaRPr>
          </a:p>
        </p:txBody>
      </p:sp>
      <p:pic>
        <p:nvPicPr>
          <p:cNvPr id="1026" name="Picture 2"/>
          <p:cNvPicPr>
            <a:picLocks noChangeAspect="1" noChangeArrowheads="1"/>
          </p:cNvPicPr>
          <p:nvPr/>
        </p:nvPicPr>
        <p:blipFill>
          <a:blip r:embed="rId2"/>
          <a:srcRect/>
          <a:stretch>
            <a:fillRect/>
          </a:stretch>
        </p:blipFill>
        <p:spPr bwMode="auto">
          <a:xfrm>
            <a:off x="468280" y="1714489"/>
            <a:ext cx="9376114" cy="4795853"/>
          </a:xfrm>
          <a:prstGeom prst="rect">
            <a:avLst/>
          </a:prstGeom>
          <a:noFill/>
          <a:ln w="9525">
            <a:noFill/>
            <a:miter lim="800000"/>
            <a:headEnd/>
            <a:tailEnd/>
          </a:ln>
        </p:spPr>
      </p:pic>
      <p:sp>
        <p:nvSpPr>
          <p:cNvPr id="6" name="Espace réservé du numéro de diapositive 5"/>
          <p:cNvSpPr>
            <a:spLocks noGrp="1"/>
          </p:cNvSpPr>
          <p:nvPr>
            <p:ph type="sldNum" sz="quarter" idx="12"/>
          </p:nvPr>
        </p:nvSpPr>
        <p:spPr/>
        <p:txBody>
          <a:bodyPr/>
          <a:lstStyle/>
          <a:p>
            <a:fld id="{6830A35F-2641-4FBA-92C1-7944B32334CF}" type="slidenum">
              <a:rPr lang="en-US" smtClean="0"/>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280" y="1000132"/>
            <a:ext cx="9072563" cy="928670"/>
          </a:xfrm>
        </p:spPr>
        <p:txBody>
          <a:bodyPr>
            <a:normAutofit fontScale="90000"/>
          </a:bodyPr>
          <a:lstStyle/>
          <a:p>
            <a:pPr lvl="0"/>
            <a:r>
              <a:rPr lang="fr-FR" sz="2700" b="1" dirty="0">
                <a:latin typeface="Georgia" pitchFamily="18" charset="0"/>
              </a:rPr>
              <a:t>Les sources d’information, les textes et les initiatives existantes</a:t>
            </a:r>
            <a:r>
              <a:rPr lang="fr-FR" dirty="0"/>
              <a:t/>
            </a:r>
            <a:br>
              <a:rPr lang="fr-FR" dirty="0"/>
            </a:br>
            <a:endParaRPr lang="en-US" dirty="0"/>
          </a:p>
        </p:txBody>
      </p:sp>
      <p:sp>
        <p:nvSpPr>
          <p:cNvPr id="3" name="Espace réservé du contenu 2"/>
          <p:cNvSpPr>
            <a:spLocks noGrp="1"/>
          </p:cNvSpPr>
          <p:nvPr>
            <p:ph idx="1"/>
          </p:nvPr>
        </p:nvSpPr>
        <p:spPr>
          <a:xfrm>
            <a:off x="396841" y="2000240"/>
            <a:ext cx="9683783" cy="5072098"/>
          </a:xfrm>
        </p:spPr>
        <p:txBody>
          <a:bodyPr>
            <a:normAutofit fontScale="55000" lnSpcReduction="20000"/>
          </a:bodyPr>
          <a:lstStyle/>
          <a:p>
            <a:pPr algn="just">
              <a:buNone/>
            </a:pPr>
            <a:r>
              <a:rPr lang="fr-FR" sz="2400" dirty="0" smtClean="0"/>
              <a:t>Le consultant s’appuiera sur de nombreuses sources bibliographiques, notamment :</a:t>
            </a:r>
          </a:p>
          <a:p>
            <a:pPr lvl="0" algn="just">
              <a:buNone/>
            </a:pPr>
            <a:endParaRPr lang="fr-FR" sz="2400" dirty="0" smtClean="0"/>
          </a:p>
          <a:p>
            <a:pPr lvl="0" algn="just">
              <a:buBlip>
                <a:blip r:embed="rId2"/>
              </a:buBlip>
            </a:pPr>
            <a:r>
              <a:rPr lang="fr-FR" sz="2400" dirty="0" smtClean="0"/>
              <a:t>Le document de référence du PDR</a:t>
            </a:r>
          </a:p>
          <a:p>
            <a:pPr lvl="0" algn="just">
              <a:buBlip>
                <a:blip r:embed="rId2"/>
              </a:buBlip>
            </a:pPr>
            <a:r>
              <a:rPr lang="fr-FR" sz="2400" dirty="0" smtClean="0"/>
              <a:t>Les études macro-économiques de BAM et de la DEPF du Ministère des Finances</a:t>
            </a:r>
          </a:p>
          <a:p>
            <a:pPr lvl="0" algn="just">
              <a:buBlip>
                <a:blip r:embed="rId2"/>
              </a:buBlip>
            </a:pPr>
            <a:r>
              <a:rPr lang="fr-FR" sz="2400" dirty="0" smtClean="0"/>
              <a:t>Des rapports d’activité d’institutions comme la CCG, Maroc PME, le groupe CDG.. </a:t>
            </a:r>
          </a:p>
          <a:p>
            <a:pPr lvl="0" algn="just">
              <a:buBlip>
                <a:blip r:embed="rId2"/>
              </a:buBlip>
            </a:pPr>
            <a:r>
              <a:rPr lang="fr-FR" sz="2400" dirty="0" smtClean="0"/>
              <a:t>Des études académiques portant sur les thématiques de financement et d’accompagnement réalisées à l’échelon national ou local </a:t>
            </a:r>
          </a:p>
          <a:p>
            <a:pPr lvl="0" algn="just">
              <a:buBlip>
                <a:blip r:embed="rId2"/>
              </a:buBlip>
            </a:pPr>
            <a:r>
              <a:rPr lang="fr-FR" sz="2400" dirty="0" smtClean="0"/>
              <a:t>Des rapports d’évaluation de projets financés par les bailleurs multilatéraux sur des thématiques similaires à l’échelon national et régional </a:t>
            </a:r>
          </a:p>
          <a:p>
            <a:pPr lvl="0" algn="just">
              <a:buBlip>
                <a:blip r:embed="rId2"/>
              </a:buBlip>
            </a:pPr>
            <a:r>
              <a:rPr lang="fr-FR" sz="2400" dirty="0" smtClean="0"/>
              <a:t>Des rapports d’activité de certaines régions ou de CCI de pays de la rive nord de la Méditerranée </a:t>
            </a:r>
          </a:p>
          <a:p>
            <a:pPr algn="just">
              <a:buNone/>
            </a:pPr>
            <a:r>
              <a:rPr lang="fr-FR" sz="2400" dirty="0" smtClean="0"/>
              <a:t> </a:t>
            </a:r>
          </a:p>
          <a:p>
            <a:pPr marL="0" indent="0" algn="just">
              <a:buNone/>
            </a:pPr>
            <a:r>
              <a:rPr lang="fr-FR" sz="2400" dirty="0" smtClean="0"/>
              <a:t>En outre, le Consultant réalisera une série d’entretiens, par le biais d’un questionnaire normalisé et sous forme de réunions avec les représentants :</a:t>
            </a:r>
          </a:p>
          <a:p>
            <a:pPr algn="just">
              <a:buNone/>
            </a:pPr>
            <a:endParaRPr lang="fr-FR" sz="2400" dirty="0" smtClean="0"/>
          </a:p>
          <a:p>
            <a:pPr lvl="0" algn="just">
              <a:buBlip>
                <a:blip r:embed="rId2"/>
              </a:buBlip>
            </a:pPr>
            <a:r>
              <a:rPr lang="fr-FR" sz="2400" dirty="0" smtClean="0"/>
              <a:t>D’un échantillon représentatif du tissu des TPE notamment auprès de TPE ayant connu un certain succès</a:t>
            </a:r>
          </a:p>
          <a:p>
            <a:pPr lvl="0" algn="just">
              <a:buBlip>
                <a:blip r:embed="rId2"/>
              </a:buBlip>
            </a:pPr>
            <a:r>
              <a:rPr lang="fr-FR" sz="2400" dirty="0" smtClean="0"/>
              <a:t>Du secteur privé national et régional</a:t>
            </a:r>
          </a:p>
          <a:p>
            <a:pPr lvl="0" algn="just">
              <a:buBlip>
                <a:blip r:embed="rId2"/>
              </a:buBlip>
            </a:pPr>
            <a:r>
              <a:rPr lang="fr-FR" sz="2400" dirty="0" smtClean="0"/>
              <a:t>Du secteur bancaire à l’échelon régional</a:t>
            </a:r>
          </a:p>
          <a:p>
            <a:pPr lvl="0" algn="just">
              <a:buBlip>
                <a:blip r:embed="rId2"/>
              </a:buBlip>
            </a:pPr>
            <a:r>
              <a:rPr lang="fr-FR" sz="2400" dirty="0" smtClean="0"/>
              <a:t>Des bailleurs de fonds internationaux présents au niveau régional</a:t>
            </a:r>
          </a:p>
          <a:p>
            <a:pPr lvl="0" algn="just">
              <a:buBlip>
                <a:blip r:embed="rId2"/>
              </a:buBlip>
            </a:pPr>
            <a:r>
              <a:rPr lang="fr-FR" sz="2400" dirty="0" smtClean="0"/>
              <a:t>De fonds d’investissement</a:t>
            </a:r>
          </a:p>
          <a:p>
            <a:pPr lvl="0" algn="just">
              <a:buBlip>
                <a:blip r:embed="rId2"/>
              </a:buBlip>
            </a:pPr>
            <a:r>
              <a:rPr lang="fr-FR" sz="2400" dirty="0" smtClean="0"/>
              <a:t>D’incubateurs et accélérateurs nationaux et régionaux</a:t>
            </a:r>
          </a:p>
          <a:p>
            <a:pPr lvl="0" algn="just">
              <a:buBlip>
                <a:blip r:embed="rId2"/>
              </a:buBlip>
            </a:pPr>
            <a:r>
              <a:rPr lang="fr-FR" sz="2400" dirty="0" smtClean="0"/>
              <a:t>CRI, CCI de la région etc.</a:t>
            </a:r>
          </a:p>
          <a:p>
            <a:pPr lvl="0" algn="just">
              <a:buBlip>
                <a:blip r:embed="rId2"/>
              </a:buBlip>
            </a:pPr>
            <a:r>
              <a:rPr lang="fr-FR" sz="2400" dirty="0" smtClean="0"/>
              <a:t>Des représentants des départements ministériels traitant des sujets de financement et d’emploi notamment des jeunes</a:t>
            </a:r>
          </a:p>
          <a:p>
            <a:pPr lvl="0" algn="just">
              <a:buBlip>
                <a:blip r:embed="rId2"/>
              </a:buBlip>
            </a:pPr>
            <a:r>
              <a:rPr lang="fr-FR" sz="2400" dirty="0" smtClean="0"/>
              <a:t>Des associations, ONG etc.. </a:t>
            </a:r>
          </a:p>
          <a:p>
            <a:endParaRPr lang="en-US" dirty="0"/>
          </a:p>
        </p:txBody>
      </p:sp>
      <p:sp>
        <p:nvSpPr>
          <p:cNvPr id="4" name="Espace réservé du numéro de diapositive 3"/>
          <p:cNvSpPr>
            <a:spLocks noGrp="1"/>
          </p:cNvSpPr>
          <p:nvPr>
            <p:ph type="sldNum" sz="quarter" idx="12"/>
          </p:nvPr>
        </p:nvSpPr>
        <p:spPr/>
        <p:txBody>
          <a:bodyPr/>
          <a:lstStyle/>
          <a:p>
            <a:fld id="{6830A35F-2641-4FBA-92C1-7944B32334CF}" type="slidenum">
              <a:rPr lang="en-US" smtClean="0"/>
              <a:t>9</a:t>
            </a:fld>
            <a:endParaRPr lang="en-US"/>
          </a:p>
        </p:txBody>
      </p:sp>
      <p:sp>
        <p:nvSpPr>
          <p:cNvPr id="5" name="ZoneTexte 4"/>
          <p:cNvSpPr txBox="1"/>
          <p:nvPr/>
        </p:nvSpPr>
        <p:spPr>
          <a:xfrm>
            <a:off x="3254362" y="0"/>
            <a:ext cx="3429024" cy="461665"/>
          </a:xfrm>
          <a:prstGeom prst="rect">
            <a:avLst/>
          </a:prstGeom>
          <a:noFill/>
        </p:spPr>
        <p:txBody>
          <a:bodyPr wrap="square" rtlCol="0">
            <a:spAutoFit/>
          </a:bodyPr>
          <a:lstStyle/>
          <a:p>
            <a:pPr algn="ctr"/>
            <a:r>
              <a:rPr lang="fr-FR" sz="2400" b="1" i="1" dirty="0" smtClean="0">
                <a:latin typeface="Georgia" pitchFamily="18" charset="0"/>
                <a:ea typeface="+mj-ea"/>
                <a:cs typeface="+mj-cs"/>
              </a:rPr>
              <a:t>Annexe</a:t>
            </a:r>
            <a:endParaRPr lang="fr-FR" sz="2400" b="1" i="1" dirty="0">
              <a:latin typeface="Georgia" pitchFamily="18" charset="0"/>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827</Words>
  <Application>Microsoft Office PowerPoint</Application>
  <PresentationFormat>Personnalisé</PresentationFormat>
  <Paragraphs>187</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Note méthodologique de démarrage </vt:lpstr>
      <vt:lpstr>Introduction</vt:lpstr>
      <vt:lpstr>Contexte</vt:lpstr>
      <vt:lpstr>Objectifs </vt:lpstr>
      <vt:lpstr>Termes de référence</vt:lpstr>
      <vt:lpstr>Approche méthodologique adoptée</vt:lpstr>
      <vt:lpstr>Livrables de la mission </vt:lpstr>
      <vt:lpstr>Chronogramme indicatif </vt:lpstr>
      <vt:lpstr>Les sources d’information, les textes et les initiatives existantes </vt:lpstr>
      <vt:lpstr>CV du Consultant</vt:lpstr>
      <vt:lpstr>Diapositive 11</vt:lpstr>
      <vt:lpstr>Diapositive 12</vt:lpstr>
      <vt:lpstr>Diapositive 13</vt:lpstr>
    </vt:vector>
  </TitlesOfParts>
  <Company>Sweet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9</cp:revision>
  <dcterms:created xsi:type="dcterms:W3CDTF">2018-10-09T07:37:38Z</dcterms:created>
  <dcterms:modified xsi:type="dcterms:W3CDTF">2018-10-09T12:52:46Z</dcterms:modified>
</cp:coreProperties>
</file>